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50" r:id="rId3"/>
    <p:sldId id="451" r:id="rId4"/>
    <p:sldId id="452" r:id="rId5"/>
    <p:sldId id="260" r:id="rId6"/>
    <p:sldId id="264" r:id="rId7"/>
    <p:sldId id="453" r:id="rId8"/>
    <p:sldId id="454" r:id="rId9"/>
    <p:sldId id="455" r:id="rId10"/>
    <p:sldId id="45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ED13-F16C-4E1E-90EB-844A03BC7841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3549-A124-4D51-88BB-BBF6E40F9EF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3A165-309E-4344-8DBD-42D5846C0B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1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C22A271-709F-BF45-A80F-6701D9D8790A}"/>
              </a:ext>
            </a:extLst>
          </p:cNvPr>
          <p:cNvSpPr/>
          <p:nvPr userDrawn="1"/>
        </p:nvSpPr>
        <p:spPr>
          <a:xfrm>
            <a:off x="0" y="1254799"/>
            <a:ext cx="12192000" cy="447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655"/>
            <a:ext cx="10515600" cy="475805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157CB8F-5AEB-8948-88BD-541772B93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4868" y="5992600"/>
            <a:ext cx="2411705" cy="6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9C357D1-9341-774D-95A1-63D8993FB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4868" y="5992600"/>
            <a:ext cx="2411705" cy="6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862565E-3A79-6A4A-B355-E4EBAD703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5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4801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E85D526-A49A-6F44-A340-AA6A4324D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1573" y="5473052"/>
            <a:ext cx="3108723" cy="8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1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783" rtl="0" eaLnBrk="1" fontAlgn="t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D1D73-8093-8BA0-56C2-7A109F39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OK26</a:t>
            </a:r>
            <a:br>
              <a:rPr lang="da-DK" dirty="0"/>
            </a:br>
            <a:r>
              <a:rPr lang="da-DK" dirty="0"/>
              <a:t>Gennemgang </a:t>
            </a:r>
            <a:r>
              <a:rPr lang="da-DK"/>
              <a:t>af det </a:t>
            </a:r>
            <a:r>
              <a:rPr lang="da-DK" dirty="0"/>
              <a:t>kommunale område</a:t>
            </a:r>
          </a:p>
        </p:txBody>
      </p:sp>
    </p:spTree>
    <p:extLst>
      <p:ext uri="{BB962C8B-B14F-4D97-AF65-F5344CB8AC3E}">
        <p14:creationId xmlns:p14="http://schemas.microsoft.com/office/powerpoint/2010/main" val="251670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3E336-946C-F255-7384-D5D72256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000" dirty="0"/>
              <a:t>Pensionsforhøjelse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281365-DFD9-8622-954A-713F4ED2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/>
              <a:t>Pensionsbidraget i lederoverenskomsten forhøjes pr. 1. april 2027 med 0,15 % fra 17,3 % til </a:t>
            </a:r>
            <a:r>
              <a:rPr lang="da-DK" sz="3200" b="1" dirty="0"/>
              <a:t>17,45 %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DAB1D0-73D9-ED36-89B2-61DD45A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8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7F221-5068-06D6-5C18-17E763AC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Forhøjelse af fritvalgstillæg for ledere pr. 1. april 2027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CB1EA6-D2BA-7D54-EACB-BDC061C3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Det nuværende fritvalgstillæg hæves med 0,98% fra 1,7% til:		2,68%</a:t>
            </a:r>
          </a:p>
          <a:p>
            <a:pPr marL="0" indent="0">
              <a:buNone/>
            </a:pPr>
            <a:r>
              <a:rPr lang="da-DK" sz="2400" dirty="0"/>
              <a:t>Fra den 1. januar 2028 indgår </a:t>
            </a:r>
            <a:r>
              <a:rPr lang="da-DK" sz="2400" dirty="0" err="1"/>
              <a:t>fritvalgstillægget</a:t>
            </a:r>
            <a:r>
              <a:rPr lang="da-DK" sz="2400" dirty="0"/>
              <a:t> i den nye </a:t>
            </a:r>
            <a:r>
              <a:rPr lang="da-DK" sz="2400" dirty="0" err="1"/>
              <a:t>fritvalgsordning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Grunden til, at det supplerende </a:t>
            </a:r>
            <a:r>
              <a:rPr lang="da-DK" sz="2400" dirty="0" err="1"/>
              <a:t>fritvalgsbidrag</a:t>
            </a:r>
            <a:r>
              <a:rPr lang="da-DK" sz="2400" dirty="0"/>
              <a:t> ikke i den nye model er 2,68% skyldes en teknisk omregning af lønbegreber.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A8A1201-C64C-6B1C-C6E6-0E5EF0DD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2401733"/>
            <a:ext cx="7755735" cy="247426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EACC86-171E-E017-E537-ADF61B82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EEA5C-A557-F254-D74C-C332277E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Bæredygtigt lederliv – Et lederliv i balance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DBEC466-306D-F26E-9920-75C89B6B4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5" y="1321247"/>
            <a:ext cx="6437311" cy="438057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1769C56-14E4-262C-4A2D-63DA886C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55" y="1321247"/>
            <a:ext cx="7074933" cy="708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24218-E7EE-B818-6061-401B2B06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74FE9-3DEB-25E3-8683-36BD1D74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Afstemning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5EB7AD-DFC0-C8AD-41D5-9811E6DB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Skolelederforeningens formandskab og HB bakker klart op om, at medlemmer stemme ja.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Afstemningen skydes i gang fredag den 10. april 2026 med direkte link til afstemningen.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Mere info kommer i nyhedsbrevet og på hjemmesiden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9EC4D7-CCCE-DF61-CCCF-C0FDC79D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6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41526-55D5-7115-1A4E-D4418C0B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733" dirty="0"/>
              <a:t>Det generelle forlig med KL - hovedpunkter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724FD5-2A62-2D25-EDB5-36EA45836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Rammen for OK26 og Bæredygtig fleksibel løndannelse – lederpulje</a:t>
            </a:r>
          </a:p>
          <a:p>
            <a:r>
              <a:rPr lang="da-DK" dirty="0"/>
              <a:t>Ny Frit valg fra 1. januar 2028 – omlægning af 6. ferieuge og særlig feriegodtgørelse</a:t>
            </a:r>
          </a:p>
          <a:p>
            <a:r>
              <a:rPr lang="da-DK" dirty="0"/>
              <a:t>Barns 3. sygedag og ændrede Barselsregler</a:t>
            </a:r>
          </a:p>
          <a:p>
            <a:r>
              <a:rPr lang="da-DK" dirty="0"/>
              <a:t>Ændringer i Rammeaftale om kontraktansættelse af chefer</a:t>
            </a:r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62BEB9-2799-C80D-B7EA-CE10F148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4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0140C-5C0F-A843-1584-110C64D1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Den generelle ramme, 2% til lederoverenskomsten og BFL Lederpulje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7F291C0F-9EC3-9419-F7FB-A6AEA09C0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76711"/>
            <a:ext cx="6864009" cy="2111211"/>
          </a:xfrm>
          <a:prstGeom prst="rect">
            <a:avLst/>
          </a:prstGeom>
        </p:spPr>
      </p:pic>
      <p:sp>
        <p:nvSpPr>
          <p:cNvPr id="8" name="Tekstfelt 2">
            <a:extLst>
              <a:ext uri="{FF2B5EF4-FFF2-40B4-BE49-F238E27FC236}">
                <a16:creationId xmlns:a16="http://schemas.microsoft.com/office/drawing/2014/main" id="{78C705E6-F93E-4292-3685-861B7883F28E}"/>
              </a:ext>
            </a:extLst>
          </p:cNvPr>
          <p:cNvSpPr txBox="1"/>
          <p:nvPr/>
        </p:nvSpPr>
        <p:spPr>
          <a:xfrm>
            <a:off x="164588" y="3376699"/>
            <a:ext cx="6151419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284" indent="-141284" defTabSz="914377">
              <a:buFontTx/>
              <a:buAutoNum type="arabicPlain"/>
            </a:pPr>
            <a:r>
              <a:rPr lang="da-DK" sz="1467" dirty="0">
                <a:solidFill>
                  <a:srgbClr val="364D6B"/>
                </a:solidFill>
                <a:latin typeface="Calibri" panose="020F0502020204030204"/>
              </a:rPr>
              <a:t>Inkl. teknisk korrektion på 0,2% vedr. manglende indregning af fritvalgsindbetalinger på en del af det private arbejdsmarked i Danmarks Statistiks opgørelse af den private lønudvikling  </a:t>
            </a:r>
          </a:p>
          <a:p>
            <a:pPr marL="141284" indent="-141284" defTabSz="914377">
              <a:buFontTx/>
              <a:buAutoNum type="arabicPlain"/>
            </a:pPr>
            <a:r>
              <a:rPr lang="da-DK" sz="1467" dirty="0">
                <a:solidFill>
                  <a:srgbClr val="364D6B"/>
                </a:solidFill>
                <a:latin typeface="Calibri" panose="020F0502020204030204"/>
              </a:rPr>
              <a:t>Inkl. 0,16% i januar 2029.</a:t>
            </a:r>
          </a:p>
          <a:p>
            <a:pPr marL="141284" indent="-141284" defTabSz="914377">
              <a:buFontTx/>
              <a:buAutoNum type="arabicPlain"/>
            </a:pPr>
            <a:endParaRPr lang="da-DK" sz="1467" dirty="0">
              <a:solidFill>
                <a:srgbClr val="364D6B"/>
              </a:solidFill>
              <a:latin typeface="Calibri" panose="020F0502020204030204"/>
            </a:endParaRPr>
          </a:p>
          <a:p>
            <a:pPr marL="141284" indent="-141284" defTabSz="914377"/>
            <a:r>
              <a:rPr lang="da-DK" sz="1467" dirty="0">
                <a:solidFill>
                  <a:srgbClr val="364D6B"/>
                </a:solidFill>
                <a:latin typeface="Calibri" panose="020F0502020204030204"/>
              </a:rPr>
              <a:t>	Hertil kommer en forventet reststigning på 0,2 % årligt i OK-perioden og dermed en samlet økonomisk ramme på 9,2 % ekskl. den tekniske korrektion på 0,2 %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9AA591-BAA0-ED70-BF92-72887BFA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40F2280-9688-3065-1C2B-8A3391D22BED}"/>
              </a:ext>
            </a:extLst>
          </p:cNvPr>
          <p:cNvSpPr txBox="1"/>
          <p:nvPr/>
        </p:nvSpPr>
        <p:spPr>
          <a:xfrm>
            <a:off x="6864009" y="1499265"/>
            <a:ext cx="5163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da-DK" b="1" dirty="0">
                <a:solidFill>
                  <a:srgbClr val="364D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2 % til lederoverenskomsten pr. 1. april</a:t>
            </a:r>
          </a:p>
          <a:p>
            <a:pPr defTabSz="914377"/>
            <a:endParaRPr lang="da-DK" dirty="0">
              <a:solidFill>
                <a:srgbClr val="364D6B"/>
              </a:solidFill>
              <a:latin typeface="Calibri" panose="020F0502020204030204"/>
            </a:endParaRPr>
          </a:p>
          <a:p>
            <a:pPr defTabSz="914377"/>
            <a:r>
              <a:rPr lang="da-DK" dirty="0">
                <a:solidFill>
                  <a:srgbClr val="364D6B"/>
                </a:solidFill>
                <a:latin typeface="Calibri" panose="020F0502020204030204"/>
              </a:rPr>
              <a:t>De 2 % af lederlønsummen afsat til specielle forhandlinger udgjorde </a:t>
            </a:r>
            <a:r>
              <a:rPr lang="da-DK" b="1" dirty="0">
                <a:solidFill>
                  <a:srgbClr val="364D6B"/>
                </a:solidFill>
                <a:latin typeface="Calibri" panose="020F0502020204030204"/>
              </a:rPr>
              <a:t>63.150.304</a:t>
            </a:r>
          </a:p>
          <a:p>
            <a:pPr defTabSz="914377"/>
            <a:endParaRPr lang="da-DK" b="1" dirty="0">
              <a:solidFill>
                <a:srgbClr val="364D6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da-DK" b="1" dirty="0">
                <a:solidFill>
                  <a:srgbClr val="364D6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Særlig lederpulje:</a:t>
            </a:r>
          </a:p>
          <a:p>
            <a:pPr defTabSz="914377"/>
            <a:endParaRPr lang="da-DK" b="1" dirty="0">
              <a:solidFill>
                <a:srgbClr val="364D6B"/>
              </a:solidFill>
            </a:endParaRPr>
          </a:p>
          <a:p>
            <a:pPr defTabSz="914377"/>
            <a:r>
              <a:rPr lang="da-DK" dirty="0">
                <a:solidFill>
                  <a:srgbClr val="364D6B"/>
                </a:solidFill>
              </a:rPr>
              <a:t>Parterne blev som led i drøftelserne om bæredygtig fleksible løndannelse enige om at afsætte en særlig pulje til ledere udover de 2%.</a:t>
            </a:r>
          </a:p>
          <a:p>
            <a:pPr defTabSz="914377"/>
            <a:endParaRPr lang="da-DK" dirty="0">
              <a:solidFill>
                <a:srgbClr val="364D6B"/>
              </a:solidFill>
            </a:endParaRPr>
          </a:p>
          <a:p>
            <a:pPr defTabSz="914377"/>
            <a:r>
              <a:rPr lang="da-DK" dirty="0">
                <a:solidFill>
                  <a:srgbClr val="364D6B"/>
                </a:solidFill>
              </a:rPr>
              <a:t>Heraf blev afsat </a:t>
            </a:r>
            <a:r>
              <a:rPr lang="da-DK" b="1" dirty="0">
                <a:solidFill>
                  <a:srgbClr val="364D6B"/>
                </a:solidFill>
              </a:rPr>
              <a:t>62.892.645 kr. </a:t>
            </a:r>
            <a:r>
              <a:rPr lang="da-DK" dirty="0">
                <a:solidFill>
                  <a:srgbClr val="364D6B"/>
                </a:solidFill>
              </a:rPr>
              <a:t>varigt pr. 1. april 2027 til skolelederforeningen</a:t>
            </a:r>
          </a:p>
          <a:p>
            <a:pPr defTabSz="914377"/>
            <a:endParaRPr lang="da-DK" b="1" dirty="0">
              <a:solidFill>
                <a:srgbClr val="364D6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247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F649B-0997-A0E8-F86A-C1DAC581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Ny generel frit valg ordning – ikke at forveksle med fritvalgstillæg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9B15CB-22D7-6D89-6BE4-EB454438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dirty="0" err="1"/>
              <a:t>Fritvalgsordning</a:t>
            </a:r>
            <a:r>
              <a:rPr lang="da-DK" dirty="0"/>
              <a:t> på det kommunale arbejdsmarked med virkning fra 1. januar 2028 – som er en omlægning af 6. ferieuge og den særlige feriegodtgørelse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dirty="0"/>
              <a:t>Den ansatte kan vælge at få </a:t>
            </a:r>
            <a:r>
              <a:rPr lang="da-DK" dirty="0" err="1"/>
              <a:t>fritvalgslønkontoen</a:t>
            </a:r>
            <a:r>
              <a:rPr lang="da-DK" dirty="0"/>
              <a:t> udbetalt som løn, indbetalt til  pensionsordning eller udbetalt i forbindelse med afholdelse af frihed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dirty="0"/>
              <a:t>Alle har ret til 5 dages frihed uden løn men med mulighed for udbetaling fra </a:t>
            </a:r>
            <a:r>
              <a:rPr lang="da-DK" dirty="0" err="1"/>
              <a:t>fritvalgslønkontoen</a:t>
            </a:r>
            <a:endParaRPr lang="da-DK" dirty="0"/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dirty="0"/>
              <a:t>Seniorer har ret til seniorfrihed svarende til 2-4 dage (visse har aftalt supplerende seniorfrihed) og ansatte, der ikke har ret til omsorgsdage og/eller ret til seniorfrihed har ret til én </a:t>
            </a:r>
            <a:r>
              <a:rPr lang="da-DK" dirty="0" err="1"/>
              <a:t>fritvalgsdag</a:t>
            </a:r>
            <a:endParaRPr lang="da-DK" dirty="0"/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dirty="0"/>
              <a:t>Vores nuværende fritvalgstillæg slås sammen med denne ordning fra 1. januar 2028</a:t>
            </a:r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159B12-8569-AEBE-C54E-273A4A3D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6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A86D3-8D2C-384A-D795-696C44AA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regler for barn syg og barsel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380427-A701-80C8-D155-54E2484B0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737B"/>
              </a:buClr>
              <a:buNone/>
            </a:pPr>
            <a:r>
              <a:rPr lang="da-DK" sz="2400" b="1" dirty="0"/>
              <a:t>Forbedrede muligheder for fravær ved barns sygdom</a:t>
            </a:r>
          </a:p>
          <a:p>
            <a:pPr>
              <a:buClr>
                <a:srgbClr val="00737B"/>
              </a:buClr>
            </a:pPr>
            <a:r>
              <a:rPr lang="da-DK" sz="1800" dirty="0"/>
              <a:t>Ny mulighed for fravær med løn i forbindelse med barnets 3. sygedag</a:t>
            </a:r>
          </a:p>
          <a:p>
            <a:pPr>
              <a:buClr>
                <a:srgbClr val="00737B"/>
              </a:buClr>
            </a:pPr>
            <a:r>
              <a:rPr lang="da-DK" sz="1800" dirty="0"/>
              <a:t>Mulighed for fravær med løn på den dag, hvor man kaldes hjem til sit syge barn (hjemkaldelsesdagen). Dvs. tæller ikke som 1. sygedag</a:t>
            </a:r>
          </a:p>
          <a:p>
            <a:pPr marL="0" indent="0">
              <a:spcAft>
                <a:spcPts val="600"/>
              </a:spcAft>
              <a:buClr>
                <a:srgbClr val="00737B"/>
              </a:buClr>
              <a:buNone/>
            </a:pPr>
            <a:endParaRPr lang="da-DK" sz="2400" b="1" dirty="0"/>
          </a:p>
          <a:p>
            <a:pPr marL="0" indent="0">
              <a:spcAft>
                <a:spcPts val="600"/>
              </a:spcAft>
              <a:buClr>
                <a:srgbClr val="00737B"/>
              </a:buClr>
              <a:buNone/>
            </a:pPr>
            <a:r>
              <a:rPr lang="da-DK" sz="2400" b="1" dirty="0"/>
              <a:t>Forbedrede barselsvilkår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sz="1800" dirty="0"/>
              <a:t>Lønretten i forældreorlovsperioden udvides med 2 deleuger – fra 6 til 8 uger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sz="1800" dirty="0" err="1"/>
              <a:t>Lønret</a:t>
            </a:r>
            <a:r>
              <a:rPr lang="da-DK" sz="1800" dirty="0"/>
              <a:t> til sociale forældre, nærtstående familiemedlemmer og far/medmor inden for de første 10 uger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sz="1800" dirty="0"/>
              <a:t>Forbedrede lønrettigheder ved børns hospitalsindlæggelse og tidligt hjemmeophold</a:t>
            </a:r>
          </a:p>
          <a:p>
            <a:pPr>
              <a:spcAft>
                <a:spcPts val="600"/>
              </a:spcAft>
              <a:buClr>
                <a:srgbClr val="00737B"/>
              </a:buClr>
            </a:pPr>
            <a:r>
              <a:rPr lang="da-DK" sz="1800" dirty="0"/>
              <a:t>Forbedrede lønrettigheder for </a:t>
            </a:r>
            <a:r>
              <a:rPr lang="da-DK" sz="1800" dirty="0" err="1"/>
              <a:t>aleneforældre</a:t>
            </a:r>
            <a:r>
              <a:rPr lang="da-DK" sz="1800" dirty="0"/>
              <a:t> med eneforældremyndighed</a:t>
            </a:r>
          </a:p>
          <a:p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975D8A-B3E3-3039-130F-04CF5712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0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194F8-0B51-1C37-4CC7-60F90185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Ændringer i Rammeaftale om kontraktansættelse af chefer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DB94A1-1A84-BAAC-202E-E65E489E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Parterne i chefaftalen indgik et forlig, som får konsekvenser for kontraktansatte skoleledere, som ansættes efter 1. april 2027.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Ny bestemmelse: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Som kompensation fik Skolelederforeningen tillagt varige midler på 405.000 kr. pr. 1. april 2027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0864F0-39C7-9D5E-406B-45BE39BC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07" y="2941149"/>
            <a:ext cx="5694309" cy="184409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E8B3E5-9E32-92F7-AF0D-A931CB13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3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C3201-4F75-9FFF-410E-C54281AF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5" y="365128"/>
            <a:ext cx="10515600" cy="616433"/>
          </a:xfrm>
        </p:spPr>
        <p:txBody>
          <a:bodyPr>
            <a:noAutofit/>
          </a:bodyPr>
          <a:lstStyle/>
          <a:p>
            <a:r>
              <a:rPr lang="da-DK" sz="4267" dirty="0"/>
              <a:t>Skolelederforeningens specielle forlig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17A52F-391D-0105-32EE-5E827D02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Markant lønløft 1. april 2027 – prioritering af mellemledere</a:t>
            </a:r>
          </a:p>
          <a:p>
            <a:r>
              <a:rPr lang="da-DK" sz="3200" dirty="0"/>
              <a:t>Pensionsforhøjelse til alle</a:t>
            </a:r>
          </a:p>
          <a:p>
            <a:r>
              <a:rPr lang="da-DK" sz="3200" dirty="0"/>
              <a:t>Forhøjelse af fritvalgstillæg til alle</a:t>
            </a:r>
          </a:p>
          <a:p>
            <a:r>
              <a:rPr lang="da-DK" sz="3200" dirty="0"/>
              <a:t>Formaliserede drøftelser om ledernes arbejdsmiljø med lokalformanden i centrum for drøftelserne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9D271C-B056-AD28-5CAE-3F5605EE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7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F810A-D4D8-FBAE-7F27-6FF91F50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Grundlønsforhøjelser pr. 1. april 2027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93D-C3C1-2E7D-89F6-6C6AE782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3" y="6067857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800B29D4-0DA9-9564-DC43-FDD109ADA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38323"/>
              </p:ext>
            </p:extLst>
          </p:nvPr>
        </p:nvGraphicFramePr>
        <p:xfrm>
          <a:off x="157019" y="1727201"/>
          <a:ext cx="11905672" cy="2802347"/>
        </p:xfrm>
        <a:graphic>
          <a:graphicData uri="http://schemas.openxmlformats.org/drawingml/2006/table">
            <a:tbl>
              <a:tblPr/>
              <a:tblGrid>
                <a:gridCol w="3006923">
                  <a:extLst>
                    <a:ext uri="{9D8B030D-6E8A-4147-A177-3AD203B41FA5}">
                      <a16:colId xmlns:a16="http://schemas.microsoft.com/office/drawing/2014/main" val="1654231406"/>
                    </a:ext>
                  </a:extLst>
                </a:gridCol>
                <a:gridCol w="3085365">
                  <a:extLst>
                    <a:ext uri="{9D8B030D-6E8A-4147-A177-3AD203B41FA5}">
                      <a16:colId xmlns:a16="http://schemas.microsoft.com/office/drawing/2014/main" val="1442934579"/>
                    </a:ext>
                  </a:extLst>
                </a:gridCol>
                <a:gridCol w="1678541">
                  <a:extLst>
                    <a:ext uri="{9D8B030D-6E8A-4147-A177-3AD203B41FA5}">
                      <a16:colId xmlns:a16="http://schemas.microsoft.com/office/drawing/2014/main" val="933588072"/>
                    </a:ext>
                  </a:extLst>
                </a:gridCol>
                <a:gridCol w="4134843">
                  <a:extLst>
                    <a:ext uri="{9D8B030D-6E8A-4147-A177-3AD203B41FA5}">
                      <a16:colId xmlns:a16="http://schemas.microsoft.com/office/drawing/2014/main" val="31051943"/>
                    </a:ext>
                  </a:extLst>
                </a:gridCol>
              </a:tblGrid>
              <a:tr h="4749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333F50"/>
                          </a:solidFill>
                          <a:effectLst/>
                          <a:latin typeface="Roboto" panose="02000000000000000000" pitchFamily="2" charset="0"/>
                        </a:rPr>
                        <a:t>Grundløn pr. 1. april 2026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8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333F50"/>
                          </a:solidFill>
                          <a:effectLst/>
                          <a:latin typeface="Roboto" panose="02000000000000000000" pitchFamily="2" charset="0"/>
                        </a:rPr>
                        <a:t>Grundløn pr. 1. </a:t>
                      </a:r>
                      <a:r>
                        <a:rPr lang="da-DK" sz="2000" b="1" i="0" u="none" strike="noStrike">
                          <a:solidFill>
                            <a:srgbClr val="333F50"/>
                          </a:solidFill>
                          <a:effectLst/>
                          <a:latin typeface="Roboto" panose="02000000000000000000" pitchFamily="2" charset="0"/>
                        </a:rPr>
                        <a:t>april 2027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8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333F50"/>
                          </a:solidFill>
                          <a:effectLst/>
                          <a:latin typeface="Roboto" panose="02000000000000000000" pitchFamily="2" charset="0"/>
                        </a:rPr>
                        <a:t>Forhøjelse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8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333F50"/>
                          </a:solidFill>
                          <a:effectLst/>
                          <a:latin typeface="Roboto" panose="02000000000000000000" pitchFamily="2" charset="0"/>
                        </a:rPr>
                        <a:t>Forhøjelse pr. mdr. niveau 1.4.26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8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552254"/>
                  </a:ext>
                </a:extLst>
              </a:tr>
              <a:tr h="5818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46 + 19.400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46 + 35.400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16.000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2.205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79539"/>
                  </a:ext>
                </a:extLst>
              </a:tr>
              <a:tr h="5818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48 + 7.600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48 + 23.600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16.000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ctr" latinLnBrk="0" hangingPunct="1">
                        <a:buNone/>
                      </a:pPr>
                      <a:r>
                        <a:rPr lang="da-DK" sz="2000" b="1" i="0" u="none" strike="noStrike" kern="1200" dirty="0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2.205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58384"/>
                  </a:ext>
                </a:extLst>
              </a:tr>
              <a:tr h="5818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49 + 5.200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49 +15.200kr.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10.000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1.378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86659"/>
                  </a:ext>
                </a:extLst>
              </a:tr>
              <a:tr h="58184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50 + 5.200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50 + 7.200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2.000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da-DK" sz="2000" b="1" i="0" u="none" strike="noStrike" dirty="0">
                          <a:solidFill>
                            <a:srgbClr val="1D1D1B"/>
                          </a:solidFill>
                          <a:effectLst/>
                          <a:latin typeface="Calibri" panose="020F0502020204030204" pitchFamily="34" charset="0"/>
                        </a:rPr>
                        <a:t>276 kr.</a:t>
                      </a:r>
                    </a:p>
                  </a:txBody>
                  <a:tcPr marL="7263" marR="7263" marT="72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6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1F7A2-B811-05E5-FFFB-8B943FE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Lønstigninger i OK26 perioden (eksempler)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6987F6C-FB93-ABE9-24F0-DF9B86170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6" y="1031933"/>
            <a:ext cx="8296893" cy="544568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CA4C4C8-0D5B-1E0D-ED5C-8BCFA707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47" y="314755"/>
            <a:ext cx="1151907" cy="6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5471E55-BA3C-7038-97B8-1FF2BAB2369B}"/>
              </a:ext>
            </a:extLst>
          </p:cNvPr>
          <p:cNvSpPr txBox="1"/>
          <p:nvPr/>
        </p:nvSpPr>
        <p:spPr>
          <a:xfrm>
            <a:off x="9245601" y="1801092"/>
            <a:ext cx="2684153" cy="374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da-DK" sz="2133" b="1" dirty="0">
                <a:solidFill>
                  <a:srgbClr val="1D1D1B"/>
                </a:solidFill>
                <a:latin typeface="Calibri" panose="020F0502020204030204"/>
              </a:rPr>
              <a:t>I grafikken har vi taget udgangspunkt i 4 grupper og den landsdækkende gennemsnitsløn for disse grupper. </a:t>
            </a:r>
          </a:p>
          <a:p>
            <a:pPr defTabSz="609585"/>
            <a:r>
              <a:rPr lang="da-DK" sz="2133" b="1" dirty="0">
                <a:solidFill>
                  <a:srgbClr val="1D1D1B"/>
                </a:solidFill>
                <a:latin typeface="Calibri" panose="020F0502020204030204"/>
              </a:rPr>
              <a:t>Der er tale om den samlede løn inkl. lokalt aftalte tillæg ex. pension.</a:t>
            </a:r>
            <a:endParaRPr lang="da-DK" sz="2133" dirty="0">
              <a:solidFill>
                <a:srgbClr val="1D1D1B"/>
              </a:solidFill>
              <a:latin typeface="Calibri" panose="020F0502020204030204"/>
            </a:endParaRPr>
          </a:p>
          <a:p>
            <a:pPr defTabSz="609585"/>
            <a:endParaRPr lang="da-DK" sz="2400" dirty="0">
              <a:solidFill>
                <a:srgbClr val="1D1D1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4279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SKL 1">
      <a:dk1>
        <a:srgbClr val="1D1D1B"/>
      </a:dk1>
      <a:lt1>
        <a:srgbClr val="FFFFFF"/>
      </a:lt1>
      <a:dk2>
        <a:srgbClr val="44546A"/>
      </a:dk2>
      <a:lt2>
        <a:srgbClr val="E7E6E6"/>
      </a:lt2>
      <a:accent1>
        <a:srgbClr val="BAD8D1"/>
      </a:accent1>
      <a:accent2>
        <a:srgbClr val="75A5AE"/>
      </a:accent2>
      <a:accent3>
        <a:srgbClr val="47667B"/>
      </a:accent3>
      <a:accent4>
        <a:srgbClr val="364D6B"/>
      </a:accent4>
      <a:accent5>
        <a:srgbClr val="2C3C49"/>
      </a:accent5>
      <a:accent6>
        <a:srgbClr val="C2541B"/>
      </a:accent6>
      <a:hlink>
        <a:srgbClr val="007064"/>
      </a:hlink>
      <a:folHlink>
        <a:srgbClr val="007064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" id="{3B40CE35-50A7-284B-99A2-FC48FA425A2D}" vid="{A8F26ED4-D12D-6343-8777-788F3EBF91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758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2_Office-tema</vt:lpstr>
      <vt:lpstr>OK26 Gennemgang af det kommunale område</vt:lpstr>
      <vt:lpstr>Det generelle forlig med KL - hovedpunkter</vt:lpstr>
      <vt:lpstr>Den generelle ramme, 2% til lederoverenskomsten og BFL Lederpulje</vt:lpstr>
      <vt:lpstr>Ny generel frit valg ordning – ikke at forveksle med fritvalgstillæg</vt:lpstr>
      <vt:lpstr>Nye regler for barn syg og barsel</vt:lpstr>
      <vt:lpstr>Ændringer i Rammeaftale om kontraktansættelse af chefer</vt:lpstr>
      <vt:lpstr>Skolelederforeningens specielle forlig</vt:lpstr>
      <vt:lpstr>Grundlønsforhøjelser pr. 1. april 2027</vt:lpstr>
      <vt:lpstr>Lønstigninger i OK26 perioden (eksempler)</vt:lpstr>
      <vt:lpstr>Pensionsforhøjelse </vt:lpstr>
      <vt:lpstr>Forhøjelse af fritvalgstillæg for ledere pr. 1. april 2027</vt:lpstr>
      <vt:lpstr>Bæredygtigt lederliv – Et lederliv i balance</vt:lpstr>
      <vt:lpstr>Afstemning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Cort</dc:creator>
  <cp:lastModifiedBy>Peter Cort</cp:lastModifiedBy>
  <cp:revision>4</cp:revision>
  <dcterms:created xsi:type="dcterms:W3CDTF">2026-04-09T11:16:16Z</dcterms:created>
  <dcterms:modified xsi:type="dcterms:W3CDTF">2026-04-13T07:48:11Z</dcterms:modified>
</cp:coreProperties>
</file>