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2" r:id="rId10"/>
    <p:sldId id="268" r:id="rId11"/>
    <p:sldId id="267" r:id="rId12"/>
    <p:sldId id="269" r:id="rId13"/>
    <p:sldId id="270" r:id="rId14"/>
    <p:sldId id="271" r:id="rId15"/>
    <p:sldId id="272" r:id="rId16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37B"/>
    <a:srgbClr val="EC2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624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F3173-8BD4-45FB-8786-872ADDC909EF}" type="datetimeFigureOut">
              <a:rPr lang="da-DK" smtClean="0"/>
              <a:t>02-03-2026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368F1-9D85-42CC-BAAF-FB13DE6B541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848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9C88-A635-4953-95FE-6B9C76821AAB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37B"/>
                </a:solidFill>
              </a:defRPr>
            </a:lvl1pPr>
          </a:lstStyle>
          <a:p>
            <a:fld id="{EA22857E-AA09-4D00-9574-A0EFA0DC2A8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1" name="Billede 10" descr="Et billede, der indeholder tekst, Font/skrifttype, logo, Grafik&#10;&#10;Indhold genereret af kunstig intelligens kan være forkert.">
            <a:extLst>
              <a:ext uri="{FF2B5EF4-FFF2-40B4-BE49-F238E27FC236}">
                <a16:creationId xmlns:a16="http://schemas.microsoft.com/office/drawing/2014/main" id="{BA8A23E2-9D79-D3D2-CC4F-FB88AFA30B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06" y="153930"/>
            <a:ext cx="2687782" cy="193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417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D54EF-86BF-4018-A859-05E08600BE3C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361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13A4-B1D0-435F-9281-7CCC407BC59C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500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1463" indent="-271463">
              <a:buClr>
                <a:srgbClr val="EC2A20"/>
              </a:buClr>
              <a:buSzPct val="130000"/>
              <a:defRPr/>
            </a:lvl1pPr>
            <a:lvl2pPr marL="625475" indent="-273050">
              <a:buClr>
                <a:srgbClr val="00737B"/>
              </a:buClr>
              <a:buSzPct val="120000"/>
              <a:buFont typeface="Wingdings" panose="05000000000000000000" pitchFamily="2" charset="2"/>
              <a:buChar char="§"/>
              <a:defRPr/>
            </a:lvl2pPr>
            <a:lvl3pPr marL="1162050" indent="-247650">
              <a:buClr>
                <a:srgbClr val="EC2A20"/>
              </a:buClr>
              <a:buSzPct val="90000"/>
              <a:buFont typeface="Wingdings" panose="05000000000000000000" pitchFamily="2" charset="2"/>
              <a:buChar char="v"/>
              <a:defRPr/>
            </a:lvl3pPr>
          </a:lstStyle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B11EC-F167-46E2-A1DD-A8F0AB12CBA8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/>
              <a:t>Forhandlingsfællesskabet/dato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37B"/>
                </a:solidFill>
              </a:defRPr>
            </a:lvl1pPr>
          </a:lstStyle>
          <a:p>
            <a:fld id="{EA22857E-AA09-4D00-9574-A0EFA0DC2A8C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8" name="Billede 7" descr="Et billede, der indeholder Font/skrifttype, Grafik, skærmbillede, grafisk design&#10;&#10;AI-genereret indhold kan være ukorrekt.">
            <a:extLst>
              <a:ext uri="{FF2B5EF4-FFF2-40B4-BE49-F238E27FC236}">
                <a16:creationId xmlns:a16="http://schemas.microsoft.com/office/drawing/2014/main" id="{2A87D2F7-EA46-7C7C-B932-2C4608E7A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1704" y="72607"/>
            <a:ext cx="1353600" cy="79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4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716D-C78A-44DA-BB33-5EA46CFD17FA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718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2F81-BEE9-48B5-AE4F-82628674491D}" type="datetime1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81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67924-4170-4289-AFBA-1197F9BB96A9}" type="datetime1">
              <a:rPr lang="da-DK" smtClean="0"/>
              <a:t>02-03-2026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32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51349-3678-451B-8A16-13831430469B}" type="datetime1">
              <a:rPr lang="da-DK" smtClean="0"/>
              <a:t>02-03-2026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4867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0E3B-C430-47DA-8A33-5B06007EAFD5}" type="datetime1">
              <a:rPr lang="da-DK" smtClean="0"/>
              <a:t>02-03-2026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553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AEB8B-7390-47A3-AB13-D3D8D2C49135}" type="datetime1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612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B4AF-D8CF-4B9A-B052-AC87ACE5DFFA}" type="datetime1">
              <a:rPr lang="da-DK" smtClean="0"/>
              <a:t>02-03-2026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/>
              <a:t>Forhandlingsfællesskabet/OK-18/dato</a:t>
            </a:r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4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7F986-A680-45A3-A92F-23F41C03C746}" type="datetime1">
              <a:rPr lang="da-DK" smtClean="0"/>
              <a:t>02-03-2026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/>
              <a:t>Forhandlingsfællesskabet/OK-18/dato</a:t>
            </a:r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2857E-AA09-4D00-9574-A0EFA0DC2A8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808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>
            <a:extLst>
              <a:ext uri="{FF2B5EF4-FFF2-40B4-BE49-F238E27FC236}">
                <a16:creationId xmlns:a16="http://schemas.microsoft.com/office/drawing/2014/main" id="{CF218F28-159B-4610-B701-2DF520A6E286}"/>
              </a:ext>
            </a:extLst>
          </p:cNvPr>
          <p:cNvSpPr>
            <a:spLocks noGrp="1"/>
          </p:cNvSpPr>
          <p:nvPr/>
        </p:nvSpPr>
        <p:spPr>
          <a:xfrm>
            <a:off x="1524000" y="1619794"/>
            <a:ext cx="9144000" cy="23018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000" dirty="0"/>
              <a:t>OK-26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a-DK" sz="60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6000" dirty="0"/>
              <a:t>Forlig - RTLN</a:t>
            </a:r>
          </a:p>
        </p:txBody>
      </p:sp>
      <p:sp>
        <p:nvSpPr>
          <p:cNvPr id="9" name="Undertitel 2">
            <a:extLst>
              <a:ext uri="{FF2B5EF4-FFF2-40B4-BE49-F238E27FC236}">
                <a16:creationId xmlns:a16="http://schemas.microsoft.com/office/drawing/2014/main" id="{8F89E535-7BBC-4913-8AC5-924BD79C6F80}"/>
              </a:ext>
            </a:extLst>
          </p:cNvPr>
          <p:cNvSpPr>
            <a:spLocks noGrp="1"/>
          </p:cNvSpPr>
          <p:nvPr/>
        </p:nvSpPr>
        <p:spPr>
          <a:xfrm>
            <a:off x="1524000" y="5019404"/>
            <a:ext cx="9144000" cy="80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da-DK" dirty="0"/>
          </a:p>
        </p:txBody>
      </p:sp>
      <p:pic>
        <p:nvPicPr>
          <p:cNvPr id="4" name="Billede 5">
            <a:extLst>
              <a:ext uri="{FF2B5EF4-FFF2-40B4-BE49-F238E27FC236}">
                <a16:creationId xmlns:a16="http://schemas.microsoft.com/office/drawing/2014/main" id="{F4882BF0-718A-4D55-9F92-55474AA9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021" y="5822770"/>
            <a:ext cx="2694136" cy="88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6672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0A9EFF-BE09-E39B-DDA5-878F1EE77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2527AA-26F9-597C-BD17-2B6145BB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737B"/>
                </a:solidFill>
              </a:rPr>
              <a:t>Arbejdsmiljø og trivsel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337AF1-D972-91D2-2329-C2A05DCCE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443882" cy="4667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a-DK" sz="2600" dirty="0"/>
              <a:t>Modernisering af aftale om trivsel og sundhed, herunder ret til at anmode om livsfasesamtale fx ifm. MUS</a:t>
            </a:r>
          </a:p>
          <a:p>
            <a:pPr>
              <a:spcAft>
                <a:spcPts val="600"/>
              </a:spcAft>
            </a:pPr>
            <a:endParaRPr lang="da-DK" sz="1400" dirty="0"/>
          </a:p>
          <a:p>
            <a:pPr>
              <a:spcAft>
                <a:spcPts val="600"/>
              </a:spcAft>
            </a:pPr>
            <a:r>
              <a:rPr lang="da-DK" sz="2600" dirty="0"/>
              <a:t>Indsats med fokus på livsfaser og livssituationer i regi af ”Sammen om udvikling af de regionale arbejdspladser”</a:t>
            </a:r>
          </a:p>
          <a:p>
            <a:pPr>
              <a:spcAft>
                <a:spcPts val="600"/>
              </a:spcAft>
            </a:pPr>
            <a:endParaRPr lang="da-DK" sz="1400" dirty="0"/>
          </a:p>
          <a:p>
            <a:pPr>
              <a:spcAft>
                <a:spcPts val="600"/>
              </a:spcAft>
            </a:pPr>
            <a:r>
              <a:rPr lang="da-DK" sz="2600" dirty="0"/>
              <a:t>Styrket fælles indsats mod arbejdsrelateret fysisk og psykisk vold, trusler og chikane – i regi af ”Sammen om udvikling af de regionale </a:t>
            </a:r>
            <a:r>
              <a:rPr lang="da-DK" sz="2600" dirty="0" err="1"/>
              <a:t>arbejds-pladser</a:t>
            </a:r>
            <a:r>
              <a:rPr lang="da-DK" sz="2600" dirty="0"/>
              <a:t>”</a:t>
            </a:r>
          </a:p>
          <a:p>
            <a:pPr>
              <a:spcAft>
                <a:spcPts val="600"/>
              </a:spcAft>
              <a:buClr>
                <a:srgbClr val="00737B"/>
              </a:buClr>
            </a:pPr>
            <a:endParaRPr lang="da-DK" sz="2600" dirty="0">
              <a:solidFill>
                <a:srgbClr val="FF0000"/>
              </a:solidFill>
            </a:endParaRPr>
          </a:p>
          <a:p>
            <a:pPr>
              <a:buClr>
                <a:srgbClr val="00737B"/>
              </a:buClr>
            </a:pPr>
            <a:endParaRPr lang="da-DK" sz="2600" dirty="0"/>
          </a:p>
          <a:p>
            <a:pPr>
              <a:buClr>
                <a:srgbClr val="00737B"/>
              </a:buClr>
            </a:pP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CC35176-B848-AE6A-F5F1-AC84AABB7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0314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10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34933D77-61F2-6130-A63E-9BF5D4EC7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3086683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4C33C-2D82-A34D-A06E-2DC68C36B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8EE84-5E15-87FF-D834-5D9D48CB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737B"/>
                </a:solidFill>
              </a:rPr>
              <a:t>Sammen om udvikling af de regionale arbejdspladser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74B4DB-3E59-69C6-1DB7-BC2319439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da-DK" sz="2600" dirty="0"/>
              <a:t>Videreførelse af parternes fælles indsats med centrale og lokale aktiviteter</a:t>
            </a:r>
          </a:p>
          <a:p>
            <a:pPr>
              <a:spcAft>
                <a:spcPts val="600"/>
              </a:spcAft>
            </a:pPr>
            <a:r>
              <a:rPr lang="da-DK" sz="2600" dirty="0"/>
              <a:t>Indsatsområder og nye initiativer aftalt ved OK-26:</a:t>
            </a:r>
          </a:p>
          <a:p>
            <a:pPr lvl="1">
              <a:spcAft>
                <a:spcPts val="600"/>
              </a:spcAft>
            </a:pPr>
            <a:r>
              <a:rPr lang="da-DK" sz="2200" dirty="0"/>
              <a:t>Arbejdstilrettelæggelse</a:t>
            </a:r>
          </a:p>
          <a:p>
            <a:pPr marL="1076325" lvl="2">
              <a:spcAft>
                <a:spcPts val="600"/>
              </a:spcAft>
            </a:pPr>
            <a:r>
              <a:rPr lang="da-DK" dirty="0"/>
              <a:t>Nyt initiativ: Fokus på decentrale arbejdstidsaftaler</a:t>
            </a:r>
            <a:endParaRPr lang="da-DK" sz="1800" dirty="0"/>
          </a:p>
          <a:p>
            <a:pPr lvl="1">
              <a:spcAft>
                <a:spcPts val="600"/>
              </a:spcAft>
            </a:pPr>
            <a:r>
              <a:rPr lang="da-DK" sz="2200" dirty="0"/>
              <a:t>Arbejdsfællesskaber og arbejdsgange</a:t>
            </a:r>
          </a:p>
          <a:p>
            <a:pPr lvl="1">
              <a:spcAft>
                <a:spcPts val="600"/>
              </a:spcAft>
            </a:pPr>
            <a:r>
              <a:rPr lang="da-DK" sz="2200" dirty="0"/>
              <a:t>Sammen om fuld tid</a:t>
            </a:r>
          </a:p>
          <a:p>
            <a:pPr lvl="1">
              <a:spcAft>
                <a:spcPts val="600"/>
              </a:spcAft>
            </a:pPr>
            <a:r>
              <a:rPr lang="da-DK" sz="2200" dirty="0"/>
              <a:t>Arbejdsmiljø</a:t>
            </a:r>
          </a:p>
          <a:p>
            <a:pPr marL="1076325" lvl="2" indent="-249238">
              <a:spcAft>
                <a:spcPts val="600"/>
              </a:spcAft>
            </a:pPr>
            <a:r>
              <a:rPr lang="da-DK" dirty="0"/>
              <a:t>Nye initiativer: Indsats mod vold, trusler og chikane; Formidling af ny aftale om trivsel og sundhed; Indsats om livsfasepolitik; Forebyggelse/håndtering af stress</a:t>
            </a:r>
          </a:p>
          <a:p>
            <a:pPr lvl="1">
              <a:spcAft>
                <a:spcPts val="600"/>
              </a:spcAft>
            </a:pPr>
            <a:r>
              <a:rPr lang="da-DK" sz="2200" dirty="0"/>
              <a:t>Faglighed, udvikling og digital teknologi</a:t>
            </a:r>
          </a:p>
          <a:p>
            <a:pPr marL="1076325" lvl="2">
              <a:spcAft>
                <a:spcPts val="600"/>
              </a:spcAft>
            </a:pPr>
            <a:r>
              <a:rPr lang="da-DK" dirty="0"/>
              <a:t>Nye initiativer: God introduktion af nyuddannede og nyansatte med begrænset branchekendskab; Faglighed og udvikling; AI og digital teknologi</a:t>
            </a:r>
            <a:endParaRPr lang="da-DK" sz="1800" dirty="0"/>
          </a:p>
          <a:p>
            <a:pPr>
              <a:buClr>
                <a:srgbClr val="00737B"/>
              </a:buClr>
            </a:pPr>
            <a:endParaRPr lang="da-DK" sz="2600" dirty="0"/>
          </a:p>
          <a:p>
            <a:pPr>
              <a:buClr>
                <a:srgbClr val="00737B"/>
              </a:buClr>
            </a:pP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0C836C1-50DA-0418-428D-4E8BA00E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0314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11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BEB792A4-4D3B-1E9D-E87D-5AFF3479D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2762439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4506E-2C45-4396-B125-36BBFA7A3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00737B"/>
                </a:solidFill>
              </a:rPr>
              <a:t>Øvrige elementer</a:t>
            </a:r>
            <a:endParaRPr lang="da-DK" dirty="0">
              <a:solidFill>
                <a:srgbClr val="00737B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AC12F62-E56C-4305-8800-3E31C3CE2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688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a-DK" sz="2600" dirty="0"/>
              <a:t>Fælles afdækning af anvendelsen af atypiske ansættelser i regionerne</a:t>
            </a:r>
          </a:p>
          <a:p>
            <a:pPr>
              <a:spcAft>
                <a:spcPts val="600"/>
              </a:spcAft>
            </a:pPr>
            <a:endParaRPr lang="da-DK" sz="1400" dirty="0"/>
          </a:p>
          <a:p>
            <a:pPr>
              <a:spcAft>
                <a:spcPts val="600"/>
              </a:spcAft>
            </a:pPr>
            <a:r>
              <a:rPr lang="da-DK" sz="2600" dirty="0"/>
              <a:t>Udviklingsfonden på det regionale område tilføres 13,33 øre pr. ATP-pligtig time</a:t>
            </a:r>
          </a:p>
          <a:p>
            <a:pPr>
              <a:spcAft>
                <a:spcPts val="600"/>
              </a:spcAft>
            </a:pPr>
            <a:endParaRPr lang="da-DK" sz="1400" dirty="0"/>
          </a:p>
          <a:p>
            <a:pPr>
              <a:spcAft>
                <a:spcPts val="600"/>
              </a:spcAft>
            </a:pPr>
            <a:r>
              <a:rPr lang="da-DK" sz="2600" dirty="0"/>
              <a:t>Tryghedspuljen videreføres</a:t>
            </a:r>
          </a:p>
          <a:p>
            <a:endParaRPr lang="da-DK" sz="1400" dirty="0"/>
          </a:p>
          <a:p>
            <a:r>
              <a:rPr lang="da-DK" sz="2600" dirty="0"/>
              <a:t>Håndtering af deltidsdom: Deltidsansatte, der arbejder ud over den aftalte arbejdstid, honoreres med overtidshonorering på samme måde som fuldtidsansatte 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B1C864-C83B-45EA-8246-956E250E5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12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A44962BA-DA8B-689E-4BAF-C72C4524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1515285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7B85E3-687B-4C58-8000-E413503A4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737B"/>
                </a:solidFill>
              </a:rPr>
              <a:t>Forbedring af reallønnen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C64D349-9F48-44F9-B080-4DBEC4DE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94065" cy="4351338"/>
          </a:xfrm>
        </p:spPr>
        <p:txBody>
          <a:bodyPr/>
          <a:lstStyle/>
          <a:p>
            <a:pPr marL="269875" lvl="0" indent="-269875" defTabSz="685800">
              <a:spcBef>
                <a:spcPts val="750"/>
              </a:spcBef>
            </a:pPr>
            <a:r>
              <a:rPr lang="da-DK" sz="2800" dirty="0">
                <a:solidFill>
                  <a:prstClr val="black"/>
                </a:solidFill>
              </a:rPr>
              <a:t>De samlede generelle lønstigninger i overenskomstperioden udgør </a:t>
            </a:r>
            <a:r>
              <a:rPr lang="da-DK" dirty="0"/>
              <a:t>6,27</a:t>
            </a:r>
            <a:r>
              <a:rPr lang="da-DK" sz="2800" dirty="0">
                <a:solidFill>
                  <a:prstClr val="black"/>
                </a:solidFill>
              </a:rPr>
              <a:t> % inkl. udmøntning fra reguleringsordningen</a:t>
            </a:r>
            <a:r>
              <a:rPr lang="da-DK" baseline="30000" dirty="0">
                <a:solidFill>
                  <a:prstClr val="black"/>
                </a:solidFill>
              </a:rPr>
              <a:t>1</a:t>
            </a: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  <a:buNone/>
            </a:pPr>
            <a:endParaRPr lang="da-DK" sz="2800" dirty="0">
              <a:solidFill>
                <a:prstClr val="black"/>
              </a:solidFill>
            </a:endParaRPr>
          </a:p>
          <a:p>
            <a:pPr marL="269875" lvl="0" indent="-269875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Prisudviklingen skønnes ifølge DØR i overenskomstperioden at udgøre 4,36 %  </a:t>
            </a:r>
          </a:p>
          <a:p>
            <a:pPr marL="205979" lvl="0" indent="-205979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dirty="0">
              <a:solidFill>
                <a:prstClr val="black"/>
              </a:solidFill>
            </a:endParaRPr>
          </a:p>
          <a:p>
            <a:pPr marL="205979" lvl="0" indent="-205979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dirty="0">
              <a:solidFill>
                <a:prstClr val="black"/>
              </a:solidFill>
            </a:endParaRP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28F1EE2-32CE-4DCA-B53E-C98876F7B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282E1E3-9E84-43DB-9D97-DB42D663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2</a:t>
            </a:fld>
            <a:endParaRPr lang="da-DK" dirty="0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20C7B9B9-AA44-D824-F247-392F9887CD07}"/>
              </a:ext>
            </a:extLst>
          </p:cNvPr>
          <p:cNvSpPr txBox="1"/>
          <p:nvPr/>
        </p:nvSpPr>
        <p:spPr>
          <a:xfrm>
            <a:off x="1118006" y="4805143"/>
            <a:ext cx="8139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Inkl.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59848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06EAB3-D225-41A1-B711-9669C2E5D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00737B"/>
                </a:solidFill>
              </a:rPr>
              <a:t>Generelle lønstigninger</a:t>
            </a:r>
            <a:endParaRPr lang="da-DK" dirty="0">
              <a:solidFill>
                <a:srgbClr val="FF0000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5EA40BC-E52F-4A8C-990D-AC0A363F6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9875" lvl="0" indent="-269875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</a:rPr>
              <a:t>Generelle aftalte lønstigninger i 2026: 3,10 %</a:t>
            </a:r>
            <a:r>
              <a:rPr lang="da-DK" baseline="30000" dirty="0">
                <a:solidFill>
                  <a:prstClr val="black"/>
                </a:solidFill>
              </a:rPr>
              <a:t>1</a:t>
            </a:r>
            <a:endParaRPr lang="da-DK" dirty="0">
              <a:solidFill>
                <a:prstClr val="black"/>
              </a:solidFill>
            </a:endParaRPr>
          </a:p>
          <a:p>
            <a:pPr marL="269875" lvl="0" indent="-269875" defTabSz="685800">
              <a:spcBef>
                <a:spcPts val="750"/>
              </a:spcBef>
            </a:pPr>
            <a:endParaRPr lang="da-DK" sz="1400" dirty="0">
              <a:solidFill>
                <a:prstClr val="black"/>
              </a:solidFill>
            </a:endParaRPr>
          </a:p>
          <a:p>
            <a:pPr marL="269875" lvl="0" indent="-269875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</a:rPr>
              <a:t>Generelle aftalte lønstigninger i 2027: 0,66 %</a:t>
            </a:r>
          </a:p>
          <a:p>
            <a:pPr marL="269875" indent="-269875" defTabSz="685800">
              <a:spcBef>
                <a:spcPts val="750"/>
              </a:spcBef>
            </a:pPr>
            <a:endParaRPr lang="da-DK" sz="1400" dirty="0">
              <a:solidFill>
                <a:prstClr val="black"/>
              </a:solidFill>
            </a:endParaRPr>
          </a:p>
          <a:p>
            <a:pPr marL="269875" indent="-269875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</a:rPr>
              <a:t>Generelle aftalte lønstigninger i 2028: 2,48 %</a:t>
            </a:r>
          </a:p>
          <a:p>
            <a:pPr marL="269875" indent="-269875" defTabSz="685800">
              <a:spcBef>
                <a:spcPts val="750"/>
              </a:spcBef>
            </a:pPr>
            <a:endParaRPr lang="da-DK" sz="1400" dirty="0">
              <a:solidFill>
                <a:prstClr val="black"/>
              </a:solidFill>
            </a:endParaRPr>
          </a:p>
          <a:p>
            <a:pPr marL="0" indent="0" defTabSz="685800">
              <a:spcBef>
                <a:spcPts val="750"/>
              </a:spcBef>
              <a:buNone/>
            </a:pPr>
            <a:endParaRPr lang="da-DK" dirty="0">
              <a:solidFill>
                <a:prstClr val="black"/>
              </a:solidFill>
            </a:endParaRPr>
          </a:p>
          <a:p>
            <a:pPr marL="269875" indent="-269875" defTabSz="685800">
              <a:spcBef>
                <a:spcPts val="750"/>
              </a:spcBef>
            </a:pPr>
            <a:endParaRPr lang="da-DK" sz="1400" dirty="0">
              <a:solidFill>
                <a:prstClr val="black"/>
              </a:solidFill>
            </a:endParaRPr>
          </a:p>
          <a:p>
            <a:pPr marL="0" indent="0" defTabSz="685800">
              <a:spcBef>
                <a:spcPts val="750"/>
              </a:spcBef>
              <a:buNone/>
            </a:pPr>
            <a:endParaRPr lang="da-DK" dirty="0">
              <a:solidFill>
                <a:prstClr val="black"/>
              </a:solidFill>
            </a:endParaRPr>
          </a:p>
          <a:p>
            <a:pPr marL="269875" indent="-269875" defTabSz="685800">
              <a:spcBef>
                <a:spcPts val="750"/>
              </a:spcBef>
              <a:buClr>
                <a:srgbClr val="00737B"/>
              </a:buClr>
            </a:pPr>
            <a:endParaRPr lang="da-DK" sz="2800" dirty="0">
              <a:solidFill>
                <a:prstClr val="black"/>
              </a:solidFill>
            </a:endParaRPr>
          </a:p>
          <a:p>
            <a:pPr marL="205979" lvl="0" indent="-205979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22D0FCA-C09D-48E8-9422-96A8AEC8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t>3</a:t>
            </a:fld>
            <a:endParaRPr lang="da-DK"/>
          </a:p>
        </p:txBody>
      </p:sp>
      <p:sp>
        <p:nvSpPr>
          <p:cNvPr id="7" name="Pladsholder til sidefod 3">
            <a:extLst>
              <a:ext uri="{FF2B5EF4-FFF2-40B4-BE49-F238E27FC236}">
                <a16:creationId xmlns:a16="http://schemas.microsoft.com/office/drawing/2014/main" id="{CC1CF74D-0CAD-4106-8BF0-11092BBE0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CEF6C916-0953-B73C-A4D3-F23448136E54}"/>
              </a:ext>
            </a:extLst>
          </p:cNvPr>
          <p:cNvSpPr txBox="1"/>
          <p:nvPr/>
        </p:nvSpPr>
        <p:spPr>
          <a:xfrm>
            <a:off x="1118511" y="4805815"/>
            <a:ext cx="80907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Inkl.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65955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83C6E-7F89-4ECA-98C5-2E72C5E02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00737B"/>
                </a:solidFill>
              </a:rPr>
              <a:t>Øvrigt om løn</a:t>
            </a:r>
            <a:endParaRPr lang="da-DK" dirty="0">
              <a:solidFill>
                <a:srgbClr val="00737B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9ACBC5-14E0-49AF-BACC-2B696011B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314904" cy="4351338"/>
          </a:xfrm>
        </p:spPr>
        <p:txBody>
          <a:bodyPr>
            <a:normAutofit lnSpcReduction="10000"/>
          </a:bodyPr>
          <a:lstStyle/>
          <a:p>
            <a:pPr lvl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r>
              <a:rPr lang="da-DK" sz="2800" dirty="0">
                <a:solidFill>
                  <a:prstClr val="black"/>
                </a:solidFill>
              </a:rPr>
              <a:t>Parterne er enige om at videreføre reguleringsordningen</a:t>
            </a:r>
          </a:p>
          <a:p>
            <a:pPr lvl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1600" dirty="0">
              <a:solidFill>
                <a:prstClr val="black"/>
              </a:solidFill>
            </a:endParaRPr>
          </a:p>
          <a:p>
            <a:pPr lvl="0" defTabSz="685800">
              <a:spcBef>
                <a:spcPts val="750"/>
              </a:spcBef>
            </a:pPr>
            <a:r>
              <a:rPr lang="da-DK" dirty="0"/>
              <a:t>Pulje til løft af lavest lønnede - grundsatserne for løntrin 13-16 hæves med 2.351 kr. årligt</a:t>
            </a:r>
            <a:endParaRPr lang="da-DK" sz="2800" dirty="0">
              <a:solidFill>
                <a:prstClr val="black"/>
              </a:solidFill>
            </a:endParaRPr>
          </a:p>
          <a:p>
            <a:pPr lvl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1600" dirty="0">
              <a:solidFill>
                <a:prstClr val="black"/>
              </a:solidFill>
            </a:endParaRPr>
          </a:p>
          <a:p>
            <a:pPr lvl="0" defTabSz="685800">
              <a:spcBef>
                <a:spcPts val="750"/>
              </a:spcBef>
            </a:pPr>
            <a:r>
              <a:rPr lang="da-DK" dirty="0">
                <a:solidFill>
                  <a:prstClr val="black"/>
                </a:solidFill>
              </a:rPr>
              <a:t>Organisationsmidler: 2 %</a:t>
            </a:r>
          </a:p>
          <a:p>
            <a:pPr lvl="0" defTabSz="685800">
              <a:spcBef>
                <a:spcPts val="750"/>
              </a:spcBef>
              <a:buNone/>
            </a:pPr>
            <a:endParaRPr lang="da-DK" dirty="0">
              <a:solidFill>
                <a:prstClr val="black"/>
              </a:solidFill>
            </a:endParaRPr>
          </a:p>
          <a:p>
            <a:pPr lvl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r>
              <a:rPr lang="da-DK" dirty="0">
                <a:solidFill>
                  <a:prstClr val="black"/>
                </a:solidFill>
              </a:rPr>
              <a:t>Pulje til det </a:t>
            </a:r>
            <a:r>
              <a:rPr lang="da-DK" dirty="0" err="1">
                <a:solidFill>
                  <a:prstClr val="black"/>
                </a:solidFill>
              </a:rPr>
              <a:t>præhospitale</a:t>
            </a:r>
            <a:r>
              <a:rPr lang="da-DK" dirty="0">
                <a:solidFill>
                  <a:prstClr val="black"/>
                </a:solidFill>
              </a:rPr>
              <a:t> område: 25,8 mio. kr. </a:t>
            </a:r>
          </a:p>
          <a:p>
            <a:pPr lvl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EC2A20"/>
              </a:buClr>
              <a:buSzPct val="130000"/>
            </a:pPr>
            <a:endParaRPr lang="da-DK" sz="2800" dirty="0">
              <a:solidFill>
                <a:prstClr val="black"/>
              </a:solidFill>
            </a:endParaRPr>
          </a:p>
          <a:p>
            <a:r>
              <a:rPr lang="da-DK" dirty="0"/>
              <a:t>Områdetillæg: Område 0 hæves til niveauet for område 1</a:t>
            </a: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6F47156-A6F8-42C5-8D57-F4B4B2165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pPr/>
              <a:t>4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D33FCEC1-7237-5437-646C-99526DD71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97923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1F5C0C-F616-4FE1-8313-238DE485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da-DK" dirty="0">
                <a:solidFill>
                  <a:srgbClr val="00737B"/>
                </a:solidFill>
              </a:rPr>
              <a:t>Økonomisk oversigt over forliget</a:t>
            </a:r>
            <a:endParaRPr lang="da-DK" dirty="0">
              <a:solidFill>
                <a:srgbClr val="00737B"/>
              </a:solidFill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B2BF31E-FB15-43D8-B197-0D06051EB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pPr/>
              <a:t>5</a:t>
            </a:fld>
            <a:endParaRPr lang="da-DK" dirty="0"/>
          </a:p>
        </p:txBody>
      </p:sp>
      <p:graphicFrame>
        <p:nvGraphicFramePr>
          <p:cNvPr id="12" name="Pladsholder til indhold 5">
            <a:extLst>
              <a:ext uri="{FF2B5EF4-FFF2-40B4-BE49-F238E27FC236}">
                <a16:creationId xmlns:a16="http://schemas.microsoft.com/office/drawing/2014/main" id="{8C4528D9-370D-399B-D88A-B472A521B7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6142952"/>
              </p:ext>
            </p:extLst>
          </p:nvPr>
        </p:nvGraphicFramePr>
        <p:xfrm>
          <a:off x="1551901" y="1827773"/>
          <a:ext cx="7785282" cy="32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792">
                  <a:extLst>
                    <a:ext uri="{9D8B030D-6E8A-4147-A177-3AD203B41FA5}">
                      <a16:colId xmlns:a16="http://schemas.microsoft.com/office/drawing/2014/main" val="3768781485"/>
                    </a:ext>
                  </a:extLst>
                </a:gridCol>
                <a:gridCol w="1249648">
                  <a:extLst>
                    <a:ext uri="{9D8B030D-6E8A-4147-A177-3AD203B41FA5}">
                      <a16:colId xmlns:a16="http://schemas.microsoft.com/office/drawing/2014/main" val="4077894516"/>
                    </a:ext>
                  </a:extLst>
                </a:gridCol>
                <a:gridCol w="1268569">
                  <a:extLst>
                    <a:ext uri="{9D8B030D-6E8A-4147-A177-3AD203B41FA5}">
                      <a16:colId xmlns:a16="http://schemas.microsoft.com/office/drawing/2014/main" val="2561093440"/>
                    </a:ext>
                  </a:extLst>
                </a:gridCol>
                <a:gridCol w="1197735">
                  <a:extLst>
                    <a:ext uri="{9D8B030D-6E8A-4147-A177-3AD203B41FA5}">
                      <a16:colId xmlns:a16="http://schemas.microsoft.com/office/drawing/2014/main" val="3556359018"/>
                    </a:ext>
                  </a:extLst>
                </a:gridCol>
                <a:gridCol w="1165538">
                  <a:extLst>
                    <a:ext uri="{9D8B030D-6E8A-4147-A177-3AD203B41FA5}">
                      <a16:colId xmlns:a16="http://schemas.microsoft.com/office/drawing/2014/main" val="3034356709"/>
                    </a:ext>
                  </a:extLst>
                </a:gridCol>
              </a:tblGrid>
              <a:tr h="379611">
                <a:tc>
                  <a:txBody>
                    <a:bodyPr/>
                    <a:lstStyle/>
                    <a:p>
                      <a:endParaRPr lang="da-DK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2026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2027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>
                    <a:solidFill>
                      <a:srgbClr val="00737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I alt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087952"/>
                  </a:ext>
                </a:extLst>
              </a:tr>
              <a:tr h="664319"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Generelle lønstigninger </a:t>
                      </a:r>
                    </a:p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inkl. reguleringsordningen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2,81 %</a:t>
                      </a:r>
                      <a:r>
                        <a:rPr lang="da-DK" sz="1800" baseline="30000" dirty="0">
                          <a:effectLst/>
                        </a:rPr>
                        <a:t>1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0,76 %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2,50 %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6,07 %</a:t>
                      </a:r>
                      <a:r>
                        <a:rPr lang="da-DK" sz="1800" baseline="30000" dirty="0">
                          <a:effectLst/>
                        </a:rPr>
                        <a:t>1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21208"/>
                  </a:ext>
                </a:extLst>
              </a:tr>
              <a:tr h="379611">
                <a:tc>
                  <a:txBody>
                    <a:bodyPr/>
                    <a:lstStyle/>
                    <a:p>
                      <a:pPr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Organisationsmidler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 0,10 %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1,90 %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2,00 %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456088"/>
                  </a:ext>
                </a:extLst>
              </a:tr>
              <a:tr h="414159">
                <a:tc>
                  <a:txBody>
                    <a:bodyPr/>
                    <a:lstStyle/>
                    <a:p>
                      <a:pPr algn="l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Puljer og øvrige  forbedringer mm.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0,14 %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0,29 %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0,10 %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0,53 %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083123"/>
                  </a:ext>
                </a:extLst>
              </a:tr>
              <a:tr h="379611">
                <a:tc>
                  <a:txBody>
                    <a:bodyPr/>
                    <a:lstStyle/>
                    <a:p>
                      <a:pPr algn="just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Forbedringer i alt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3,05 %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2,95 %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2,60 %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</a:rPr>
                        <a:t>8,60 %</a:t>
                      </a:r>
                      <a:endParaRPr lang="da-DK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433777"/>
                  </a:ext>
                </a:extLst>
              </a:tr>
              <a:tr h="379611">
                <a:tc>
                  <a:txBody>
                    <a:bodyPr/>
                    <a:lstStyle/>
                    <a:p>
                      <a:pPr algn="just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Reststigning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0,20 %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0,20 %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0,20 %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0,60 %</a:t>
                      </a:r>
                    </a:p>
                  </a:txBody>
                  <a:tcPr>
                    <a:solidFill>
                      <a:srgbClr val="00737B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365842"/>
                  </a:ext>
                </a:extLst>
              </a:tr>
              <a:tr h="379611">
                <a:tc>
                  <a:txBody>
                    <a:bodyPr/>
                    <a:lstStyle/>
                    <a:p>
                      <a:pPr algn="just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I alt inkl. reststigning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3,25 %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3,15 %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2,80 %</a:t>
                      </a: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342900" algn="l"/>
                        </a:tabLst>
                      </a:pPr>
                      <a:r>
                        <a:rPr lang="da-DK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9,20 %</a:t>
                      </a:r>
                      <a:r>
                        <a:rPr lang="da-DK" sz="1800" baseline="30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da-DK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737B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056761"/>
                  </a:ext>
                </a:extLst>
              </a:tr>
            </a:tbl>
          </a:graphicData>
        </a:graphic>
      </p:graphicFrame>
      <p:sp>
        <p:nvSpPr>
          <p:cNvPr id="7" name="Pladsholder til sidefod 3">
            <a:extLst>
              <a:ext uri="{FF2B5EF4-FFF2-40B4-BE49-F238E27FC236}">
                <a16:creationId xmlns:a16="http://schemas.microsoft.com/office/drawing/2014/main" id="{F31F9B33-48AF-C7F2-7367-849DF1B97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B669ED00-F480-95F2-6825-1A5D6552E365}"/>
              </a:ext>
            </a:extLst>
          </p:cNvPr>
          <p:cNvSpPr txBox="1"/>
          <p:nvPr/>
        </p:nvSpPr>
        <p:spPr>
          <a:xfrm>
            <a:off x="1551901" y="5355443"/>
            <a:ext cx="88645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AutoNum type="arabicPlain"/>
            </a:pPr>
            <a:r>
              <a:rPr lang="da-DK" sz="1200" dirty="0"/>
              <a:t>Hertil skal lægges teknisk korrektion på 0,2% vedr. manglende indregning af fritvalgsindbetalinger på en del af det private arbejdsmarked i Danmarks Statistiks opgørelse af den private lønudvikling  </a:t>
            </a:r>
          </a:p>
          <a:p>
            <a:pPr marL="141288" indent="-141288">
              <a:buAutoNum type="arabicPlain"/>
            </a:pPr>
            <a:endParaRPr lang="da-DK" sz="400" dirty="0"/>
          </a:p>
          <a:p>
            <a:pPr marL="141288" indent="-141288"/>
            <a:r>
              <a:rPr lang="da-DK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48093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4D67D4-09DC-4454-9EE0-B6E0605C5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z="4400" b="0" i="0" u="none" strike="noStrike" kern="1200" cap="none" spc="0" normalizeH="0" baseline="0" noProof="0" dirty="0">
                <a:ln>
                  <a:noFill/>
                </a:ln>
                <a:solidFill>
                  <a:srgbClr val="00737B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En velfungerende lokal løndannelse</a:t>
            </a:r>
            <a:endParaRPr lang="da-DK" dirty="0">
              <a:solidFill>
                <a:srgbClr val="00737B"/>
              </a:solidFill>
              <a:highlight>
                <a:srgbClr val="FFFF00"/>
              </a:highlight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5CD2D9D-F795-4136-9916-0CF482292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702"/>
            <a:ext cx="10198994" cy="4986173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da-DK" sz="3700" dirty="0"/>
              <a:t>Der afsættes 0,3 % (258 mio. kr.) fra trepartsaftalen og 0,2 % (172 mio. kr.) fra rammen til lokal løndannelse</a:t>
            </a:r>
          </a:p>
          <a:p>
            <a:pPr>
              <a:spcAft>
                <a:spcPts val="600"/>
              </a:spcAft>
            </a:pPr>
            <a:r>
              <a:rPr lang="da-DK" sz="3700" dirty="0"/>
              <a:t>Nyt regionalt lønforhandlingsudvalg i hver region, som drøfter regionernes overordnede lønpolitik, det økonomiske råderum og anvendelsen af centralt aftalte lokallønsmidler. Udvalget fastlægger frister og rammer for lokale forhandlinger om løn.</a:t>
            </a:r>
          </a:p>
          <a:p>
            <a:pPr>
              <a:spcAft>
                <a:spcPts val="600"/>
              </a:spcAft>
            </a:pPr>
            <a:r>
              <a:rPr lang="da-DK" sz="3700" dirty="0"/>
              <a:t>Styrket fundament for de årlige lønforhandlinger og ved nyansættelser - bl.a. nye tidsfrister og udlevering af oplysninger</a:t>
            </a:r>
          </a:p>
          <a:p>
            <a:pPr>
              <a:spcAft>
                <a:spcPts val="600"/>
              </a:spcAft>
            </a:pPr>
            <a:r>
              <a:rPr lang="da-DK" sz="3700" dirty="0"/>
              <a:t>Ændringer og en harmonisering af aftalerne om lokal løndannelse mhp. mere enkle og gennemskuelige processer </a:t>
            </a:r>
          </a:p>
          <a:p>
            <a:pPr>
              <a:spcAft>
                <a:spcPts val="600"/>
              </a:spcAft>
            </a:pPr>
            <a:r>
              <a:rPr lang="da-DK" sz="3700" dirty="0"/>
              <a:t>Styrket fælles kommunikation og drøftelse af lokale erfaringer</a:t>
            </a:r>
          </a:p>
          <a:p>
            <a:r>
              <a:rPr lang="da-DK" sz="3700" dirty="0"/>
              <a:t>Garantier: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a-DK" sz="3100" dirty="0"/>
              <a:t>Forsøgsordning i perioden med sikring af udmøntning samt opgørelse og sikring af nuværende lokallønsandel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da-DK" sz="3100" dirty="0"/>
              <a:t>Fælles arbejde om grundlag og indhold i nye garantiordninger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8E6263E-79FF-451F-8D4D-875EFE9E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2857E-AA09-4D00-9574-A0EFA0DC2A8C}" type="slidenum">
              <a:rPr lang="da-DK" smtClean="0"/>
              <a:pPr/>
              <a:t>6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9571818D-855E-5D68-B082-8A550B28E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412385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ECA62-85EC-2588-1131-FCEBF0760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594FA8-ACE2-E003-C4FC-FF70E2FF9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>
                <a:solidFill>
                  <a:srgbClr val="00737B"/>
                </a:solidFill>
              </a:rPr>
              <a:t>Fritvalgsordning</a:t>
            </a:r>
            <a:r>
              <a:rPr lang="da-DK" dirty="0">
                <a:solidFill>
                  <a:srgbClr val="EC2A20"/>
                </a:solidFill>
              </a:rPr>
              <a:t> </a:t>
            </a:r>
            <a:endParaRPr lang="da-DK" dirty="0">
              <a:solidFill>
                <a:srgbClr val="EC2A20"/>
              </a:solidFill>
              <a:highlight>
                <a:srgbClr val="FFFF00"/>
              </a:highlight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EF626E-49C6-F2AC-5E4F-143A80741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057327" cy="4564345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da-DK" dirty="0"/>
              <a:t>Fritvalgsordning på det regionale arbejdsmarked med virkning fra 1. januar 2028</a:t>
            </a:r>
          </a:p>
          <a:p>
            <a:pPr>
              <a:spcAft>
                <a:spcPts val="600"/>
              </a:spcAft>
            </a:pPr>
            <a:r>
              <a:rPr lang="da-DK" dirty="0"/>
              <a:t>Årligt og månedligt hensættes bidrag til den ansattes fritvalgslønkonto</a:t>
            </a:r>
          </a:p>
          <a:p>
            <a:pPr>
              <a:spcAft>
                <a:spcPts val="600"/>
              </a:spcAft>
            </a:pPr>
            <a:r>
              <a:rPr lang="da-DK" dirty="0"/>
              <a:t>Den ansatte kan vælge at få fritvalgslønkontoen udbetalt som løn, indbetalt til  pensionsordning eller udbetalt i forbindelse med afholdelse af frihed</a:t>
            </a:r>
          </a:p>
          <a:p>
            <a:pPr>
              <a:spcAft>
                <a:spcPts val="600"/>
              </a:spcAft>
            </a:pPr>
            <a:r>
              <a:rPr lang="da-DK" dirty="0"/>
              <a:t>Alle har ret til 5 dages frihed uden løn men med mulighed for udbetaling fra </a:t>
            </a:r>
            <a:r>
              <a:rPr lang="da-DK" dirty="0" err="1"/>
              <a:t>fritvalgslønkontoen</a:t>
            </a:r>
            <a:r>
              <a:rPr lang="da-DK" dirty="0"/>
              <a:t> (eksisterende 6. ferieuge)</a:t>
            </a:r>
          </a:p>
          <a:p>
            <a:pPr>
              <a:spcAft>
                <a:spcPts val="600"/>
              </a:spcAft>
            </a:pPr>
            <a:r>
              <a:rPr lang="da-DK" dirty="0"/>
              <a:t>Seniorer har ret til seniorfrihed svarende til 2-4 dage. Nogle grupper har aftalt supplerende seniorfrihed (eksisterende seniordage)</a:t>
            </a:r>
          </a:p>
          <a:p>
            <a:pPr>
              <a:spcAft>
                <a:spcPts val="600"/>
              </a:spcAft>
            </a:pPr>
            <a:r>
              <a:rPr lang="da-DK" dirty="0"/>
              <a:t>Som noget nyt får ansatte, der ikke har ret til omsorgsdage og/eller ret til seniorfrihed, ret til én </a:t>
            </a:r>
            <a:r>
              <a:rPr lang="da-DK" dirty="0" err="1"/>
              <a:t>fritvalgsdag</a:t>
            </a:r>
            <a:r>
              <a:rPr lang="da-DK" dirty="0"/>
              <a:t> uden løn med mulighed for at vælge udbetaling fra </a:t>
            </a:r>
            <a:r>
              <a:rPr lang="da-DK" dirty="0" err="1"/>
              <a:t>fritvalgslønkontoen</a:t>
            </a: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BDC4D53-3485-3148-0BC1-8C0E0B07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088132D5-C67E-A39D-1F17-099B78D32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1982968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137E90-C027-648D-A2B1-AE57F46EB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D6FBD-728E-8E1C-E352-164414FD1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737B"/>
                </a:solidFill>
              </a:rPr>
              <a:t>Barns sygdom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423B8C-F058-A24E-077D-FEC5FBE3A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Forbedrede muligheder for fravær ved barns sygdom</a:t>
            </a:r>
          </a:p>
          <a:p>
            <a:endParaRPr lang="da-DK" dirty="0"/>
          </a:p>
          <a:p>
            <a:r>
              <a:rPr lang="da-DK" dirty="0"/>
              <a:t>Ny mulighed for fravær med løn i forbindelse med barnets 3. sygedag</a:t>
            </a:r>
          </a:p>
          <a:p>
            <a:endParaRPr lang="da-DK" dirty="0"/>
          </a:p>
          <a:p>
            <a:r>
              <a:rPr lang="da-DK" dirty="0"/>
              <a:t>Mulighed for fravær med løn på den dag, hvor man kaldes hjem til sit syge barn (hjemkaldelsesdagen). Dvs. tæller ikke som 1. sygedag</a:t>
            </a:r>
          </a:p>
          <a:p>
            <a:pPr marL="0" indent="0">
              <a:buClr>
                <a:srgbClr val="00737B"/>
              </a:buClr>
              <a:buNone/>
            </a:pP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C724375-4237-D53C-84DF-3FEF40415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8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6B6F6153-16CB-43DD-9588-B273D6252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719403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8CFB34-FB8B-4F61-B473-76C9149A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00737B"/>
                </a:solidFill>
              </a:rPr>
              <a:t>Forbedrede barselsvilkår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D6EC123-6B7C-4CA9-8BC4-E657D75BA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da-DK" dirty="0"/>
              <a:t>Parterne er enige om en række ændringer, der forbedrer barselsvilkårene for forældre, herunder: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</a:pPr>
            <a:r>
              <a:rPr lang="da-DK" dirty="0"/>
              <a:t>Lønretten i forældreorlovsperioden udvides med 2 deleuger - fra 6 til 8 uger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</a:pPr>
            <a:r>
              <a:rPr lang="da-DK" dirty="0"/>
              <a:t>Lønret til sociale forældre, nærtstående familiemedlemmer og far/medmor inden for det første 10 uger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</a:pPr>
            <a:r>
              <a:rPr lang="da-DK" dirty="0"/>
              <a:t>Forbedrede lønrettigheder ved børns hospitalsindlæggelse og tidligt hjemmeophold</a:t>
            </a:r>
          </a:p>
          <a:p>
            <a:pPr lvl="1" indent="-269875">
              <a:spcBef>
                <a:spcPts val="600"/>
              </a:spcBef>
              <a:spcAft>
                <a:spcPts val="600"/>
              </a:spcAft>
            </a:pPr>
            <a:r>
              <a:rPr lang="da-DK" dirty="0"/>
              <a:t>Forbedrede lønrettigheder for aleneforældre med eneforældremyndighed</a:t>
            </a:r>
          </a:p>
          <a:p>
            <a:pPr marL="352425" lvl="1" indent="0">
              <a:buNone/>
            </a:pPr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060E2DE0-08AB-4639-9E65-4FD9D4E3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89970"/>
            <a:ext cx="2743200" cy="365125"/>
          </a:xfrm>
        </p:spPr>
        <p:txBody>
          <a:bodyPr/>
          <a:lstStyle/>
          <a:p>
            <a:fld id="{EA22857E-AA09-4D00-9574-A0EFA0DC2A8C}" type="slidenum">
              <a:rPr lang="da-DK" smtClean="0"/>
              <a:pPr/>
              <a:t>9</a:t>
            </a:fld>
            <a:endParaRPr lang="da-DK" dirty="0"/>
          </a:p>
        </p:txBody>
      </p:sp>
      <p:sp>
        <p:nvSpPr>
          <p:cNvPr id="6" name="Pladsholder til sidefod 3">
            <a:extLst>
              <a:ext uri="{FF2B5EF4-FFF2-40B4-BE49-F238E27FC236}">
                <a16:creationId xmlns:a16="http://schemas.microsoft.com/office/drawing/2014/main" id="{E3AB49BC-6741-C5E9-6C0D-B9E811350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8545"/>
            <a:ext cx="4114800" cy="365125"/>
          </a:xfrm>
        </p:spPr>
        <p:txBody>
          <a:bodyPr/>
          <a:lstStyle/>
          <a:p>
            <a:r>
              <a:rPr lang="da-DK" dirty="0"/>
              <a:t>Forhandlingsfællesskabet/2. marts 2026</a:t>
            </a:r>
          </a:p>
        </p:txBody>
      </p:sp>
    </p:spTree>
    <p:extLst>
      <p:ext uri="{BB962C8B-B14F-4D97-AF65-F5344CB8AC3E}">
        <p14:creationId xmlns:p14="http://schemas.microsoft.com/office/powerpoint/2010/main" val="3475567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H skabelon" id="{EFFC13C1-1574-4772-B544-CF369682C6B2}" vid="{2ABC4FFA-993C-4C35-A6C9-F4985B260FB3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Lib" ma:contentTypeID="0x01010E009D922F44FA144242BAFBD5BBA0D9181100A2A23280C266BC459CD4C8B066ECE7E8" ma:contentTypeVersion="3" ma:contentTypeDescription="EXDocument" ma:contentTypeScope="" ma:versionID="78a89b315f8d1d574073aac55949b840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e43dc2e4aac7793d748329df1faaa55e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EXDocumentID" minOccurs="0"/>
                <xsd:element ref="ns2:EXCoreDocType" minOccurs="0"/>
                <xsd:element ref="ns2:EXHash" minOccurs="0"/>
                <xsd:element ref="ns2:EXTimestam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EXDocumentID" ma:index="9" nillable="true" ma:displayName="EXDocumentID" ma:internalName="EXDocumentID" ma:readOnly="true">
      <xsd:simpleType>
        <xsd:restriction base="dms:Text"/>
      </xsd:simpleType>
    </xsd:element>
    <xsd:element name="EXCoreDocType" ma:index="10" nillable="true" ma:displayName="EXCoreDocType" ma:internalName="EXCoreDocType" ma:readOnly="true">
      <xsd:simpleType>
        <xsd:restriction base="dms:Text"/>
      </xsd:simpleType>
    </xsd:element>
    <xsd:element name="EXHash" ma:index="11" nillable="true" ma:displayName="EXHash" ma:hidden="true" ma:internalName="EXHash" ma:readOnly="true">
      <xsd:simpleType>
        <xsd:restriction base="dms:Text"/>
      </xsd:simpleType>
    </xsd:element>
    <xsd:element name="EXTimestamp" ma:index="12" nillable="true" ma:displayName="EXTimestamp" ma:internalName="EXTimestamp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DocumentID xmlns="http://schemas.microsoft.com/sharepoint/v3/fields">000232375</EXDocumentID>
    <EXCoreDocType xmlns="http://schemas.microsoft.com/sharepoint/v3/fields">Type1A</EXCoreDocType>
    <EXHash xmlns="http://schemas.microsoft.com/sharepoint/v3/fields">9095E5C62F4B37BFA5345F45F5FE436EC92F61C22B96BFA38232A38B144BF3828E9CE093671CECA180E6707ABE969D2BC45135732F4A637E76F0F4306D1C4A</EXHash>
    <EXTimestamp xmlns="http://schemas.microsoft.com/sharepoint/v3/fields">13-10-2025 10:53:33</EXTimestamp>
  </documentManagement>
</p:properties>
</file>

<file path=customXml/itemProps1.xml><?xml version="1.0" encoding="utf-8"?>
<ds:datastoreItem xmlns:ds="http://schemas.openxmlformats.org/officeDocument/2006/customXml" ds:itemID="{FE2240FD-BD23-4036-A5A1-F1EA3A8C7C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1F0B01-F605-48B8-B854-0C97AC8328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2532DB-E100-4124-978D-D33BE659AAB3}">
  <ds:schemaRefs>
    <ds:schemaRef ds:uri="http://purl.org/dc/elements/1.1/"/>
    <ds:schemaRef ds:uri="http://schemas.microsoft.com/sharepoint/v3/field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OH skabelon</Template>
  <TotalTime>748</TotalTime>
  <Words>930</Words>
  <Application>Microsoft Office PowerPoint</Application>
  <PresentationFormat>Widescreen</PresentationFormat>
  <Paragraphs>147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Office-tema</vt:lpstr>
      <vt:lpstr>PowerPoint-præsentation</vt:lpstr>
      <vt:lpstr>Forbedring af reallønnen</vt:lpstr>
      <vt:lpstr>Generelle lønstigninger</vt:lpstr>
      <vt:lpstr>Øvrigt om løn</vt:lpstr>
      <vt:lpstr>Økonomisk oversigt over forliget</vt:lpstr>
      <vt:lpstr>En velfungerende lokal løndannelse</vt:lpstr>
      <vt:lpstr>Fritvalgsordning </vt:lpstr>
      <vt:lpstr>Barns sygdom</vt:lpstr>
      <vt:lpstr>Forbedrede barselsvilkår</vt:lpstr>
      <vt:lpstr>Arbejdsmiljø og trivsel</vt:lpstr>
      <vt:lpstr>Sammen om udvikling af de regionale arbejdspladser</vt:lpstr>
      <vt:lpstr>Øvrige elementer</vt:lpstr>
    </vt:vector>
  </TitlesOfParts>
  <Company>Montes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Jette Balle</dc:creator>
  <cp:lastModifiedBy>Jette Balle</cp:lastModifiedBy>
  <cp:revision>1</cp:revision>
  <cp:lastPrinted>2026-03-02T16:58:40Z</cp:lastPrinted>
  <dcterms:created xsi:type="dcterms:W3CDTF">2022-11-08T13:19:48Z</dcterms:created>
  <dcterms:modified xsi:type="dcterms:W3CDTF">2026-03-02T16:58:41Z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L_sAMAccountName">
    <vt:lpwstr>kto-jetteb</vt:lpwstr>
  </property>
  <property fmtid="{D5CDD505-2E9C-101B-9397-08002B2CF9AE}" pid="3" name="DL_AuthorInitials">
    <vt:lpwstr>kto-jetteb</vt:lpwstr>
  </property>
  <property fmtid="{D5CDD505-2E9C-101B-9397-08002B2CF9AE}" pid="4" name="fInit">
    <vt:lpwstr>kto-jetteb</vt:lpwstr>
  </property>
  <property fmtid="{D5CDD505-2E9C-101B-9397-08002B2CF9AE}" pid="5" name="fNavn">
    <vt:lpwstr>Jette Balle</vt:lpwstr>
  </property>
  <property fmtid="{D5CDD505-2E9C-101B-9397-08002B2CF9AE}" pid="6" name="fLogo">
    <vt:lpwstr>http://www.exformatics.com/images/logo_new.jpg</vt:lpwstr>
  </property>
  <property fmtid="{D5CDD505-2E9C-101B-9397-08002B2CF9AE}" pid="7" name="EntityNameForeign">
    <vt:lpwstr>DL_Activities</vt:lpwstr>
  </property>
  <property fmtid="{D5CDD505-2E9C-101B-9397-08002B2CF9AE}" pid="8" name="EntityId">
    <vt:lpwstr>6076</vt:lpwstr>
  </property>
  <property fmtid="{D5CDD505-2E9C-101B-9397-08002B2CF9AE}" pid="9" name="fEpost">
    <vt:lpwstr>jb@forhandlingsfaellesskabet.dk</vt:lpwstr>
  </property>
  <property fmtid="{D5CDD505-2E9C-101B-9397-08002B2CF9AE}" pid="10" name="DL_Id">
    <vt:lpwstr>10804</vt:lpwstr>
  </property>
  <property fmtid="{D5CDD505-2E9C-101B-9397-08002B2CF9AE}" pid="11" name="sOprettetAf">
    <vt:lpwstr>MONTES\kto-jetteb</vt:lpwstr>
  </property>
  <property fmtid="{D5CDD505-2E9C-101B-9397-08002B2CF9AE}" pid="12" name="sOprettetDato">
    <vt:lpwstr>08-11-2022</vt:lpwstr>
  </property>
  <property fmtid="{D5CDD505-2E9C-101B-9397-08002B2CF9AE}" pid="13" name="sNr">
    <vt:lpwstr>22-0235</vt:lpwstr>
  </property>
  <property fmtid="{D5CDD505-2E9C-101B-9397-08002B2CF9AE}" pid="14" name="sTitel">
    <vt:lpwstr>OK-24 OH logo skabeloner</vt:lpwstr>
  </property>
  <property fmtid="{D5CDD505-2E9C-101B-9397-08002B2CF9AE}" pid="15" name="sBeskrivelse">
    <vt:lpwstr/>
  </property>
  <property fmtid="{D5CDD505-2E9C-101B-9397-08002B2CF9AE}" pid="16" name="sAnsvarligInitialer">
    <vt:lpwstr>kto-jetteb</vt:lpwstr>
  </property>
  <property fmtid="{D5CDD505-2E9C-101B-9397-08002B2CF9AE}" pid="17" name="sAnsvarligNavn">
    <vt:lpwstr>Jette Balle</vt:lpwstr>
  </property>
  <property fmtid="{D5CDD505-2E9C-101B-9397-08002B2CF9AE}" pid="18" name="DL_CaseNo">
    <vt:lpwstr>22-0235</vt:lpwstr>
  </property>
  <property fmtid="{D5CDD505-2E9C-101B-9397-08002B2CF9AE}" pid="19" name="sJournal">
    <vt:lpwstr>06.01.01 Forhandlinger, herunder forberedelse</vt:lpwstr>
  </property>
  <property fmtid="{D5CDD505-2E9C-101B-9397-08002B2CF9AE}" pid="20" name="dDocNo">
    <vt:lpwstr>22-0235.2</vt:lpwstr>
  </property>
  <property fmtid="{D5CDD505-2E9C-101B-9397-08002B2CF9AE}" pid="21" name="sKlassifikation">
    <vt:lpwstr>FF/OK-forhandlinger/OK-24/Forberedelse</vt:lpwstr>
  </property>
  <property fmtid="{D5CDD505-2E9C-101B-9397-08002B2CF9AE}" pid="22" name="ContentTypeId">
    <vt:lpwstr>0x01010E009D922F44FA144242BAFBD5BBA0D9181100A2A23280C266BC459CD4C8B066ECE7E8</vt:lpwstr>
  </property>
  <property fmtid="{D5CDD505-2E9C-101B-9397-08002B2CF9AE}" pid="23" name="EXDocumentID">
    <vt:lpwstr>000184506</vt:lpwstr>
  </property>
</Properties>
</file>