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6" r:id="rId10"/>
    <p:sldId id="268" r:id="rId11"/>
    <p:sldId id="267" r:id="rId12"/>
    <p:sldId id="264" r:id="rId13"/>
    <p:sldId id="269" r:id="rId14"/>
    <p:sldId id="271" r:id="rId15"/>
    <p:sldId id="270" r:id="rId16"/>
    <p:sldId id="265" r:id="rId17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2A20"/>
    <a:srgbClr val="00737B"/>
    <a:srgbClr val="37F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62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F3173-8BD4-45FB-8786-872ADDC909EF}" type="datetimeFigureOut">
              <a:rPr lang="da-DK" smtClean="0"/>
              <a:t>25-02-2026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 dirty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368F1-9D85-42CC-BAAF-FB13DE6B5412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8848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9C88-A635-4953-95FE-6B9C76821AAB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37B"/>
                </a:solidFill>
              </a:defRPr>
            </a:lvl1pPr>
          </a:lstStyle>
          <a:p>
            <a:fld id="{EA22857E-AA09-4D00-9574-A0EFA0DC2A8C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1" name="Billede 10" descr="Et billede, der indeholder tekst, Font/skrifttype, logo, Grafik&#10;&#10;Indhold genereret af kunstig intelligens kan være forkert.">
            <a:extLst>
              <a:ext uri="{FF2B5EF4-FFF2-40B4-BE49-F238E27FC236}">
                <a16:creationId xmlns:a16="http://schemas.microsoft.com/office/drawing/2014/main" id="{BA8A23E2-9D79-D3D2-CC4F-FB88AFA30B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06" y="153930"/>
            <a:ext cx="2687782" cy="1936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1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D54EF-86BF-4018-A859-05E08600BE3C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5361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13A4-B1D0-435F-9281-7CCC407BC59C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5005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1463" indent="-271463">
              <a:buClr>
                <a:srgbClr val="EC2A20"/>
              </a:buClr>
              <a:buSzPct val="130000"/>
              <a:defRPr/>
            </a:lvl1pPr>
            <a:lvl2pPr marL="625475" indent="-273050">
              <a:buClr>
                <a:srgbClr val="00737B"/>
              </a:buClr>
              <a:buSzPct val="120000"/>
              <a:buFont typeface="Wingdings" panose="05000000000000000000" pitchFamily="2" charset="2"/>
              <a:buChar char="§"/>
              <a:defRPr/>
            </a:lvl2pPr>
            <a:lvl3pPr marL="1162050" indent="-247650">
              <a:buClr>
                <a:srgbClr val="EC2A20"/>
              </a:buClr>
              <a:buSzPct val="90000"/>
              <a:buFont typeface="Wingdings" panose="05000000000000000000" pitchFamily="2" charset="2"/>
              <a:buChar char="v"/>
              <a:defRPr/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B11EC-F167-46E2-A1DD-A8F0AB12CBA8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37B"/>
                </a:solidFill>
              </a:defRPr>
            </a:lvl1pPr>
          </a:lstStyle>
          <a:p>
            <a:fld id="{EA22857E-AA09-4D00-9574-A0EFA0DC2A8C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4" name="Billede 13" descr="Et billede, der indeholder Font/skrifttype, Grafik, logo, skærmbillede&#10;&#10;Indhold genereret af kunstig intelligens kan være forkert.">
            <a:extLst>
              <a:ext uri="{FF2B5EF4-FFF2-40B4-BE49-F238E27FC236}">
                <a16:creationId xmlns:a16="http://schemas.microsoft.com/office/drawing/2014/main" id="{0F20B615-3754-478D-5EE1-3A1041CADA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0945" y="90168"/>
            <a:ext cx="1354018" cy="799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4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16D-C78A-44DA-BB33-5EA46CFD17FA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4718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42F81-BEE9-48B5-AE4F-82628674491D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810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7924-4170-4289-AFBA-1197F9BB96A9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532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1349-3678-451B-8A16-13831430469B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1486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0E3B-C430-47DA-8A33-5B06007EAFD5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15533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EB8B-7390-47A3-AB13-D3D8D2C49135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9612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B4AF-D8CF-4B9A-B052-AC87ACE5DFFA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Forhandlingsfællesskabet/OK-18/dato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9940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7F986-A680-45A3-A92F-23F41C03C746}" type="datetime1">
              <a:rPr lang="da-DK" smtClean="0"/>
              <a:t>25-02-2026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2857E-AA09-4D00-9574-A0EFA0DC2A8C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2808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>
            <a:extLst>
              <a:ext uri="{FF2B5EF4-FFF2-40B4-BE49-F238E27FC236}">
                <a16:creationId xmlns:a16="http://schemas.microsoft.com/office/drawing/2014/main" id="{CF218F28-159B-4610-B701-2DF520A6E286}"/>
              </a:ext>
            </a:extLst>
          </p:cNvPr>
          <p:cNvSpPr>
            <a:spLocks noGrp="1"/>
          </p:cNvSpPr>
          <p:nvPr/>
        </p:nvSpPr>
        <p:spPr>
          <a:xfrm>
            <a:off x="1524000" y="1619794"/>
            <a:ext cx="9144000" cy="23201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6000" dirty="0"/>
              <a:t>OK-26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a-DK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6000" dirty="0"/>
              <a:t>Forlig - KL</a:t>
            </a:r>
          </a:p>
        </p:txBody>
      </p:sp>
      <p:sp>
        <p:nvSpPr>
          <p:cNvPr id="9" name="Undertitel 2">
            <a:extLst>
              <a:ext uri="{FF2B5EF4-FFF2-40B4-BE49-F238E27FC236}">
                <a16:creationId xmlns:a16="http://schemas.microsoft.com/office/drawing/2014/main" id="{8F89E535-7BBC-4913-8AC5-924BD79C6F80}"/>
              </a:ext>
            </a:extLst>
          </p:cNvPr>
          <p:cNvSpPr>
            <a:spLocks noGrp="1"/>
          </p:cNvSpPr>
          <p:nvPr/>
        </p:nvSpPr>
        <p:spPr>
          <a:xfrm>
            <a:off x="1524000" y="5019404"/>
            <a:ext cx="9144000" cy="803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a-DK" dirty="0"/>
          </a:p>
        </p:txBody>
      </p:sp>
      <p:pic>
        <p:nvPicPr>
          <p:cNvPr id="4" name="Billede 5">
            <a:extLst>
              <a:ext uri="{FF2B5EF4-FFF2-40B4-BE49-F238E27FC236}">
                <a16:creationId xmlns:a16="http://schemas.microsoft.com/office/drawing/2014/main" id="{F4882BF0-718A-4D55-9F92-55474AA9B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021" y="5822770"/>
            <a:ext cx="2694136" cy="88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3667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A9EFF-BE09-E39B-DDA5-878F1EE77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2527AA-26F9-597C-BD17-2B6145BB6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EC2A20"/>
                </a:solidFill>
              </a:rPr>
              <a:t>Arbejdsmiljø og trivsel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337AF1-D972-91D2-2329-C2A05DCCE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sz="2600" dirty="0"/>
              <a:t>Modernisering af aftale om trivsel og sundhed, herunder ret til livsfasesamtale fx ifm. MUS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sz="2600" dirty="0"/>
              <a:t>Indsats med fokus på livsfaser og livssituationer, der kan betyde udfordringer i arbejdslivet, fx mistrivsel hos børn og overgangsalder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sz="2600" dirty="0"/>
              <a:t>Videreførelse og udbygning af parternes indsats mod arbejdsrelateret fysisk og psykisk vold, trusler og chikane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sz="2600" dirty="0"/>
              <a:t>Videreførelse af Samarbejde om Psykisk Arbejdsmiljø i Kommunerne (SPARK)</a:t>
            </a:r>
          </a:p>
          <a:p>
            <a:pPr>
              <a:buClr>
                <a:srgbClr val="00737B"/>
              </a:buClr>
            </a:pPr>
            <a:r>
              <a:rPr lang="da-DK" sz="2600" dirty="0"/>
              <a:t>Fælles indsats for at få flere ledere til at deltage på TRIO-uddannelsen i psykisk arbejdsmiljø sammen med tillids- og arbejdsmiljørepræsentanter</a:t>
            </a:r>
          </a:p>
          <a:p>
            <a:pPr>
              <a:buClr>
                <a:srgbClr val="00737B"/>
              </a:buClr>
            </a:pPr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AA69FBA-8880-4139-09D8-B1EAAE1E1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0314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 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CC35176-B848-AE6A-F5F1-AC84AABB7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0314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10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86683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091B28-1CD8-2D4F-650C-B808B7790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>
                <a:solidFill>
                  <a:srgbClr val="EC2A20"/>
                </a:solidFill>
              </a:rPr>
              <a:t>En fremtid med fuldtid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B9BB66-0F30-95EB-ED65-F8D37D584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737B"/>
              </a:buClr>
            </a:pPr>
            <a:r>
              <a:rPr lang="da-DK" dirty="0"/>
              <a:t>Indsatsen udvikles og videreføres i OK-26 perioden</a:t>
            </a:r>
          </a:p>
          <a:p>
            <a:pPr>
              <a:buClr>
                <a:srgbClr val="00737B"/>
              </a:buClr>
            </a:pPr>
            <a:endParaRPr lang="da-DK" dirty="0"/>
          </a:p>
          <a:p>
            <a:pPr>
              <a:buClr>
                <a:srgbClr val="00737B"/>
              </a:buClr>
            </a:pPr>
            <a:r>
              <a:rPr lang="da-DK" dirty="0"/>
              <a:t>Fokus på blandt andet understøttelse af de decentrale ledere</a:t>
            </a:r>
          </a:p>
          <a:p>
            <a:pPr>
              <a:buClr>
                <a:srgbClr val="00737B"/>
              </a:buClr>
            </a:pPr>
            <a:endParaRPr lang="da-DK" dirty="0"/>
          </a:p>
          <a:p>
            <a:pPr>
              <a:buClr>
                <a:srgbClr val="00737B"/>
              </a:buClr>
            </a:pPr>
            <a:r>
              <a:rPr lang="da-DK" dirty="0"/>
              <a:t>Drøftelser mellem parterne (inden udgangen af 2026) om betydningen af deltidsdommen i forhold til indsatsen</a:t>
            </a:r>
          </a:p>
          <a:p>
            <a:pPr>
              <a:buClr>
                <a:srgbClr val="00737B"/>
              </a:buClr>
            </a:pPr>
            <a:endParaRPr lang="da-DK" dirty="0"/>
          </a:p>
          <a:p>
            <a:pPr>
              <a:buClr>
                <a:srgbClr val="00737B"/>
              </a:buClr>
            </a:pPr>
            <a:r>
              <a:rPr lang="da-DK" dirty="0"/>
              <a:t>Evt. tilpasse indsatsen i forhold til dommen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969E2B1-CAA5-4B38-CD78-1CC9D2C46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9262467-AD0A-3E5B-CD4B-7B5DA9D1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11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3624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E7537-7410-DF47-0225-CDA112D81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0A3EE2-2F6C-8622-BE20-3A4F707E7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EC2A20"/>
                </a:solidFill>
              </a:rPr>
              <a:t>Uddannelse og kompetenceudvikling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62F44C6-71CE-13B0-3099-86AFF962A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88388" cy="4351338"/>
          </a:xfrm>
        </p:spPr>
        <p:txBody>
          <a:bodyPr/>
          <a:lstStyle/>
          <a:p>
            <a:pPr>
              <a:buClr>
                <a:srgbClr val="00737B"/>
              </a:buClr>
            </a:pPr>
            <a:r>
              <a:rPr lang="da-DK" dirty="0"/>
              <a:t>Fokus på ansættelse og uddannelse af elever - etablering af årligt og lettilgængeligt overblik</a:t>
            </a:r>
          </a:p>
          <a:p>
            <a:pPr>
              <a:buClr>
                <a:srgbClr val="00737B"/>
              </a:buClr>
            </a:pPr>
            <a:endParaRPr lang="da-DK" dirty="0"/>
          </a:p>
          <a:p>
            <a:pPr>
              <a:buClr>
                <a:srgbClr val="00737B"/>
              </a:buClr>
            </a:pPr>
            <a:r>
              <a:rPr lang="da-DK" dirty="0"/>
              <a:t>Nyt website med viden og bedre overblik over uddannelses-muligheder</a:t>
            </a:r>
          </a:p>
          <a:p>
            <a:pPr>
              <a:buClr>
                <a:srgbClr val="00737B"/>
              </a:buClr>
            </a:pPr>
            <a:endParaRPr lang="da-DK" dirty="0"/>
          </a:p>
          <a:p>
            <a:pPr>
              <a:buClr>
                <a:srgbClr val="00737B"/>
              </a:buClr>
            </a:pPr>
            <a:r>
              <a:rPr lang="da-DK" dirty="0"/>
              <a:t>Inddragelse og kompetenceudvikling ifm. ny digital teknologi - formidlingsaktiviteter målrettet MED-udvalg mm. 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41043F4-C5DF-83E8-7244-55A15DFC2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 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711E8D3-4553-8413-074E-684717598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12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78361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4506E-2C45-4396-B125-36BBFA7A3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solidFill>
                  <a:srgbClr val="EC2A20"/>
                </a:solidFill>
              </a:rPr>
              <a:t>Øvrige elementer</a:t>
            </a:r>
            <a:endParaRPr lang="da-DK" dirty="0">
              <a:solidFill>
                <a:srgbClr val="EC2A20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C12F62-E56C-4305-8800-3E31C3CE2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688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sz="2600" dirty="0"/>
              <a:t>Projekt der understøtter brugen af Rammeaftale om decentrale arbejdstidsaftaler og sætter fokus på aftalens formål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sz="2600" dirty="0"/>
              <a:t>Undersøgelse af anvendelsen af timelønsansættelser og små deltids-ansættelser i kommunerne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sz="2600" dirty="0"/>
              <a:t>Udviklingsfonden på det kommunale område tilføres 13,33 øre pr. ATP-pligtig time svarende til 105 mio. kr.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sz="2600" dirty="0"/>
              <a:t>Tryghedspuljen videreføres</a:t>
            </a:r>
          </a:p>
          <a:p>
            <a:pPr>
              <a:buClr>
                <a:srgbClr val="00737B"/>
              </a:buClr>
            </a:pPr>
            <a:r>
              <a:rPr lang="da-DK" sz="2600" dirty="0"/>
              <a:t>Håndtering af deltidsdom</a:t>
            </a:r>
            <a:r>
              <a:rPr lang="da-DK" sz="2600"/>
              <a:t>: Deltidsansatte</a:t>
            </a:r>
            <a:r>
              <a:rPr lang="da-DK" sz="2600" dirty="0"/>
              <a:t>, der arbejder ud over den aftalte arbejdstid, honoreres med overtidshonorering på samme måde som fuldtidsansatte 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37614F8-0D05-4879-A12E-9F10DC35E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 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CB1C864-C83B-45EA-8246-956E250E5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13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82427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B85E3-687B-4C58-8000-E413503A4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EC2A20"/>
                </a:solidFill>
              </a:rPr>
              <a:t>Forbedring af reallønnen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C64D349-9F48-44F9-B080-4DBEC4DE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68307" cy="4351338"/>
          </a:xfrm>
        </p:spPr>
        <p:txBody>
          <a:bodyPr/>
          <a:lstStyle/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r>
              <a:rPr lang="da-DK" sz="2800" dirty="0">
                <a:solidFill>
                  <a:prstClr val="black"/>
                </a:solidFill>
              </a:rPr>
              <a:t>De samlede generelle lønstigninger i overenskomstperioden udgør 6,27 % inkl. udmøntning fra reguleringsordningen</a:t>
            </a:r>
            <a:r>
              <a:rPr lang="da-DK" sz="2800" baseline="30000" dirty="0">
                <a:solidFill>
                  <a:prstClr val="black"/>
                </a:solidFill>
              </a:rPr>
              <a:t>1</a:t>
            </a:r>
            <a:endParaRPr lang="da-DK" sz="2800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  <a:buNone/>
            </a:pPr>
            <a:endParaRPr lang="da-DK" sz="2800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r>
              <a:rPr lang="da-DK" sz="2800" dirty="0">
                <a:solidFill>
                  <a:prstClr val="black"/>
                </a:solidFill>
              </a:rPr>
              <a:t>Prisudviklingen skønnes ifølge DØR i overenskomstperioden at udgøre 4,36 %  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28F1EE2-32CE-4DCA-B53E-C98876F7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3246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282E1E3-9E84-43DB-9D97-DB42D6630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3246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t>2</a:t>
            </a:fld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BD07573A-B08E-CE51-A5F8-30A1719BBF03}"/>
              </a:ext>
            </a:extLst>
          </p:cNvPr>
          <p:cNvSpPr txBox="1"/>
          <p:nvPr/>
        </p:nvSpPr>
        <p:spPr>
          <a:xfrm>
            <a:off x="1118006" y="4805143"/>
            <a:ext cx="8139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288" indent="-141288">
              <a:buAutoNum type="arabicPlain"/>
            </a:pPr>
            <a:r>
              <a:rPr lang="da-DK" sz="1200" dirty="0"/>
              <a:t>Inkl. teknisk korrektion på 0,2% vedr. manglende indregning af fritvalgsindbetalinger på en del af det private arbejdsmarked i Danmarks Statistiks opgørelse af den private lønudvikling  </a:t>
            </a:r>
          </a:p>
          <a:p>
            <a:pPr marL="141288" indent="-141288">
              <a:buAutoNum type="arabicPlain"/>
            </a:pPr>
            <a:endParaRPr lang="da-DK" sz="400" dirty="0"/>
          </a:p>
          <a:p>
            <a:pPr marL="141288" indent="-141288"/>
            <a:r>
              <a:rPr lang="da-DK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59848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06EAB3-D225-41A1-B711-9669C2E5D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solidFill>
                  <a:srgbClr val="EC2A20"/>
                </a:solidFill>
              </a:rPr>
              <a:t>Generelle lønstigninger</a:t>
            </a:r>
            <a:endParaRPr lang="da-DK" dirty="0">
              <a:solidFill>
                <a:srgbClr val="EC2A20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EA40BC-E52F-4A8C-990D-AC0A363F6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r>
              <a:rPr lang="da-DK" sz="2800" dirty="0">
                <a:solidFill>
                  <a:prstClr val="black"/>
                </a:solidFill>
              </a:rPr>
              <a:t>Generelle aftalte lønstigninger i 2026: </a:t>
            </a:r>
            <a:r>
              <a:rPr lang="da-DK" dirty="0">
                <a:solidFill>
                  <a:prstClr val="black"/>
                </a:solidFill>
              </a:rPr>
              <a:t>3</a:t>
            </a:r>
            <a:r>
              <a:rPr lang="da-DK" sz="2800" dirty="0">
                <a:solidFill>
                  <a:prstClr val="black"/>
                </a:solidFill>
              </a:rPr>
              <a:t>,10 %</a:t>
            </a:r>
            <a:r>
              <a:rPr lang="da-DK" sz="2800" baseline="30000" dirty="0">
                <a:solidFill>
                  <a:prstClr val="black"/>
                </a:solidFill>
              </a:rPr>
              <a:t>1</a:t>
            </a:r>
            <a:endParaRPr lang="da-DK" sz="2800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endParaRPr lang="da-DK" sz="1400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r>
              <a:rPr lang="da-DK" sz="2800" dirty="0">
                <a:solidFill>
                  <a:prstClr val="black"/>
                </a:solidFill>
              </a:rPr>
              <a:t>Generelle aftalte lønstigninger i 2027: </a:t>
            </a:r>
            <a:r>
              <a:rPr lang="da-DK" dirty="0">
                <a:solidFill>
                  <a:prstClr val="black"/>
                </a:solidFill>
              </a:rPr>
              <a:t>0,70</a:t>
            </a:r>
            <a:r>
              <a:rPr lang="da-DK" sz="2800" dirty="0">
                <a:solidFill>
                  <a:prstClr val="black"/>
                </a:solidFill>
              </a:rPr>
              <a:t> %</a:t>
            </a:r>
          </a:p>
          <a:p>
            <a:pPr marL="269875" indent="-269875" defTabSz="685800">
              <a:spcBef>
                <a:spcPts val="750"/>
              </a:spcBef>
              <a:buClr>
                <a:srgbClr val="00737B"/>
              </a:buClr>
            </a:pPr>
            <a:endParaRPr lang="da-DK" sz="1400" dirty="0">
              <a:solidFill>
                <a:prstClr val="black"/>
              </a:solidFill>
            </a:endParaRPr>
          </a:p>
          <a:p>
            <a:pPr marL="269875" indent="-269875" defTabSz="685800">
              <a:spcBef>
                <a:spcPts val="750"/>
              </a:spcBef>
              <a:buClr>
                <a:srgbClr val="00737B"/>
              </a:buClr>
            </a:pPr>
            <a:r>
              <a:rPr lang="da-DK" dirty="0">
                <a:solidFill>
                  <a:prstClr val="black"/>
                </a:solidFill>
              </a:rPr>
              <a:t>Generelle aftalte lønstigninger i 2028: 2,30 %</a:t>
            </a:r>
          </a:p>
          <a:p>
            <a:pPr marL="269875" indent="-269875" defTabSz="685800">
              <a:spcBef>
                <a:spcPts val="750"/>
              </a:spcBef>
              <a:buClr>
                <a:srgbClr val="00737B"/>
              </a:buClr>
            </a:pPr>
            <a:endParaRPr lang="da-DK" sz="1400" dirty="0">
              <a:solidFill>
                <a:prstClr val="black"/>
              </a:solidFill>
            </a:endParaRPr>
          </a:p>
          <a:p>
            <a:pPr marL="269875" indent="-269875" defTabSz="685800">
              <a:spcBef>
                <a:spcPts val="750"/>
              </a:spcBef>
              <a:buClr>
                <a:srgbClr val="00737B"/>
              </a:buClr>
            </a:pPr>
            <a:r>
              <a:rPr lang="da-DK" dirty="0">
                <a:solidFill>
                  <a:prstClr val="black"/>
                </a:solidFill>
              </a:rPr>
              <a:t>Generelle aftalte lønstigninger i 2029: 0,16 %</a:t>
            </a:r>
          </a:p>
          <a:p>
            <a:pPr marL="0" lvl="0" indent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  <a:buNone/>
            </a:pPr>
            <a:endParaRPr lang="da-DK" sz="2800" dirty="0">
              <a:solidFill>
                <a:prstClr val="black"/>
              </a:solidFill>
            </a:endParaRPr>
          </a:p>
          <a:p>
            <a:pPr marL="205979" lvl="0" indent="-205979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endParaRPr lang="da-DK" sz="2800" dirty="0">
              <a:solidFill>
                <a:prstClr val="black"/>
              </a:solidFill>
            </a:endParaRPr>
          </a:p>
          <a:p>
            <a:pPr marL="205979" lvl="0" indent="-205979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endParaRPr lang="da-DK" sz="2800" dirty="0">
              <a:solidFill>
                <a:prstClr val="black"/>
              </a:solidFill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69C241F-0011-4A65-B066-C0BBE572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 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22D0FCA-C09D-48E8-9422-96A8AEC8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t>3</a:t>
            </a:fld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59666FDC-5F01-8EBA-88B2-35266AE81DDC}"/>
              </a:ext>
            </a:extLst>
          </p:cNvPr>
          <p:cNvSpPr txBox="1"/>
          <p:nvPr/>
        </p:nvSpPr>
        <p:spPr>
          <a:xfrm>
            <a:off x="1105063" y="5185743"/>
            <a:ext cx="80907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288" indent="-141288">
              <a:buAutoNum type="arabicPlain"/>
            </a:pPr>
            <a:r>
              <a:rPr lang="da-DK" sz="1200" dirty="0"/>
              <a:t>Inkl. teknisk korrektion på 0,2% vedr. manglende indregning af fritvalgsindbetalinger på en del af det private arbejdsmarked i Danmarks Statistiks opgørelse af den private lønudvikling  </a:t>
            </a:r>
          </a:p>
          <a:p>
            <a:pPr marL="141288" indent="-141288">
              <a:buAutoNum type="arabicPlain"/>
            </a:pPr>
            <a:endParaRPr lang="da-DK" sz="400" dirty="0"/>
          </a:p>
          <a:p>
            <a:pPr marL="141288" indent="-141288"/>
            <a:r>
              <a:rPr lang="da-DK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65955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283C6E-7F89-4ECA-98C5-2E72C5E02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solidFill>
                  <a:srgbClr val="EC2A20"/>
                </a:solidFill>
              </a:rPr>
              <a:t>Øvrigt om løn</a:t>
            </a:r>
            <a:endParaRPr lang="da-DK" dirty="0">
              <a:solidFill>
                <a:srgbClr val="EC2A20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9ACBC5-14E0-49AF-BACC-2B696011B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14904" cy="4723282"/>
          </a:xfrm>
        </p:spPr>
        <p:txBody>
          <a:bodyPr>
            <a:normAutofit fontScale="92500" lnSpcReduction="10000"/>
          </a:bodyPr>
          <a:lstStyle/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r>
              <a:rPr lang="da-DK" sz="2800" dirty="0">
                <a:solidFill>
                  <a:prstClr val="black"/>
                </a:solidFill>
              </a:rPr>
              <a:t>Parterne er enige om at videreføre reguleringsordningen</a:t>
            </a: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endParaRPr lang="da-DK" sz="2800" dirty="0">
              <a:solidFill>
                <a:prstClr val="black"/>
              </a:solidFill>
            </a:endParaRPr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r>
              <a:rPr lang="da-DK" dirty="0"/>
              <a:t>Pulje til løft af lavest lønnede - grundsatserne for løntrin 13-16 hæves med 1.801,92 kr. årligt</a:t>
            </a:r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endParaRPr lang="da-DK" dirty="0"/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r>
              <a:rPr lang="da-DK" dirty="0"/>
              <a:t>Pulje målrettet kommunale ledere </a:t>
            </a:r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endParaRPr lang="da-DK" dirty="0"/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r>
              <a:rPr lang="da-DK" dirty="0"/>
              <a:t>Midler til pension til elevgrupper, som i dag ikke har pension</a:t>
            </a:r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endParaRPr lang="da-DK" dirty="0"/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r>
              <a:rPr lang="da-DK" dirty="0"/>
              <a:t>Pulje målrettet rekruttering – 307 mio. kr. (finansieret af trepartsaftalen fra 2023)</a:t>
            </a:r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endParaRPr lang="da-DK" dirty="0"/>
          </a:p>
          <a:p>
            <a:pPr marL="269875" lvl="0" indent="-269875" defTabSz="685800">
              <a:spcBef>
                <a:spcPts val="750"/>
              </a:spcBef>
              <a:buClr>
                <a:srgbClr val="00737B"/>
              </a:buClr>
            </a:pPr>
            <a:endParaRPr lang="da-DK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endParaRPr lang="da-DK" sz="2800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endParaRPr lang="da-DK" sz="2800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</a:pPr>
            <a:endParaRPr lang="da-DK" sz="1600" dirty="0">
              <a:solidFill>
                <a:prstClr val="black"/>
              </a:solidFill>
            </a:endParaRPr>
          </a:p>
          <a:p>
            <a:pPr marL="0" lvl="0" indent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737B"/>
              </a:buClr>
              <a:buSzPct val="130000"/>
              <a:buNone/>
            </a:pPr>
            <a:endParaRPr lang="da-DK" sz="2800" dirty="0">
              <a:solidFill>
                <a:prstClr val="black"/>
              </a:solidFill>
            </a:endParaRPr>
          </a:p>
          <a:p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366545B-D71F-473B-B7A2-F6DAFD64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6F47156-A6F8-42C5-8D57-F4B4B2165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7923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1F5C0C-F616-4FE1-8313-238DE4859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solidFill>
                  <a:srgbClr val="EC2A20"/>
                </a:solidFill>
              </a:rPr>
              <a:t>Økonomisk oversigt over forliget</a:t>
            </a:r>
            <a:endParaRPr lang="da-DK" dirty="0">
              <a:solidFill>
                <a:srgbClr val="EC2A20"/>
              </a:solidFill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3F99EF9-0761-4C77-8A2C-12EDB7D54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B2BF31E-FB15-43D8-B197-0D06051E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5</a:t>
            </a:fld>
            <a:endParaRPr lang="da-DK" dirty="0"/>
          </a:p>
        </p:txBody>
      </p:sp>
      <p:graphicFrame>
        <p:nvGraphicFramePr>
          <p:cNvPr id="6" name="Pladsholder til indhold 5">
            <a:extLst>
              <a:ext uri="{FF2B5EF4-FFF2-40B4-BE49-F238E27FC236}">
                <a16:creationId xmlns:a16="http://schemas.microsoft.com/office/drawing/2014/main" id="{293F4C80-446C-4A5E-9631-A426D0971F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3404344"/>
              </p:ext>
            </p:extLst>
          </p:nvPr>
        </p:nvGraphicFramePr>
        <p:xfrm>
          <a:off x="1604553" y="1915656"/>
          <a:ext cx="809077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3755">
                  <a:extLst>
                    <a:ext uri="{9D8B030D-6E8A-4147-A177-3AD203B41FA5}">
                      <a16:colId xmlns:a16="http://schemas.microsoft.com/office/drawing/2014/main" val="3768781485"/>
                    </a:ext>
                  </a:extLst>
                </a:gridCol>
                <a:gridCol w="1299805">
                  <a:extLst>
                    <a:ext uri="{9D8B030D-6E8A-4147-A177-3AD203B41FA5}">
                      <a16:colId xmlns:a16="http://schemas.microsoft.com/office/drawing/2014/main" val="4077894516"/>
                    </a:ext>
                  </a:extLst>
                </a:gridCol>
                <a:gridCol w="1305738">
                  <a:extLst>
                    <a:ext uri="{9D8B030D-6E8A-4147-A177-3AD203B41FA5}">
                      <a16:colId xmlns:a16="http://schemas.microsoft.com/office/drawing/2014/main" val="2561093440"/>
                    </a:ext>
                  </a:extLst>
                </a:gridCol>
                <a:gridCol w="1305738">
                  <a:extLst>
                    <a:ext uri="{9D8B030D-6E8A-4147-A177-3AD203B41FA5}">
                      <a16:colId xmlns:a16="http://schemas.microsoft.com/office/drawing/2014/main" val="3556359018"/>
                    </a:ext>
                  </a:extLst>
                </a:gridCol>
                <a:gridCol w="1305738">
                  <a:extLst>
                    <a:ext uri="{9D8B030D-6E8A-4147-A177-3AD203B41FA5}">
                      <a16:colId xmlns:a16="http://schemas.microsoft.com/office/drawing/2014/main" val="30343567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a-DK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2026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2027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2028</a:t>
                      </a:r>
                    </a:p>
                  </a:txBody>
                  <a:tcPr>
                    <a:solidFill>
                      <a:srgbClr val="0073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I alt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087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Generelle lønstigninger </a:t>
                      </a:r>
                    </a:p>
                    <a:p>
                      <a:pPr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inkl. reguleringsordningen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3,06 % </a:t>
                      </a:r>
                      <a:r>
                        <a:rPr lang="da-DK" sz="1800" baseline="30000" dirty="0">
                          <a:effectLst/>
                        </a:rPr>
                        <a:t>1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0,75 %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tabLst>
                          <a:tab pos="342900" algn="l"/>
                        </a:tabLst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2,46 %</a:t>
                      </a:r>
                      <a:r>
                        <a:rPr lang="da-DK" sz="18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da-DK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6,27 %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421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Organisationsmidler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 0,12 %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1,88 %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2,00 %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456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Puljer, projekter og øvrige forbedringer 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0,13 %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0,30 %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0,10 %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0,53 %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083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Forbedringer i alt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3,31 %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2,93 %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2,56 %</a:t>
                      </a: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8,80 %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433777"/>
                  </a:ext>
                </a:extLst>
              </a:tr>
            </a:tbl>
          </a:graphicData>
        </a:graphic>
      </p:graphicFrame>
      <p:sp>
        <p:nvSpPr>
          <p:cNvPr id="3" name="Tekstfelt 2">
            <a:extLst>
              <a:ext uri="{FF2B5EF4-FFF2-40B4-BE49-F238E27FC236}">
                <a16:creationId xmlns:a16="http://schemas.microsoft.com/office/drawing/2014/main" id="{78C705E6-F93E-4292-3685-861B7883F28E}"/>
              </a:ext>
            </a:extLst>
          </p:cNvPr>
          <p:cNvSpPr txBox="1"/>
          <p:nvPr/>
        </p:nvSpPr>
        <p:spPr>
          <a:xfrm>
            <a:off x="1604553" y="4518064"/>
            <a:ext cx="82252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288" indent="-141288">
              <a:buAutoNum type="arabicPlain"/>
            </a:pPr>
            <a:r>
              <a:rPr lang="da-DK" sz="1200" dirty="0"/>
              <a:t>Inkl. teknisk korrektion på 0,2% vedr. manglende indregning af fritvalgsindbetalinger på en del af det private arbejdsmarked i Danmarks Statistiks opgørelse af den private lønudvikling  </a:t>
            </a:r>
          </a:p>
          <a:p>
            <a:pPr marL="141288" indent="-141288">
              <a:buAutoNum type="arabicPlain"/>
            </a:pPr>
            <a:r>
              <a:rPr lang="da-DK" sz="1200" dirty="0"/>
              <a:t>Inkl. 0,16% i januar 2029.</a:t>
            </a:r>
          </a:p>
          <a:p>
            <a:pPr marL="141288" indent="-141288">
              <a:buAutoNum type="arabicPlain"/>
            </a:pPr>
            <a:endParaRPr lang="da-DK" sz="400" dirty="0"/>
          </a:p>
          <a:p>
            <a:pPr marL="141288" indent="-141288"/>
            <a:r>
              <a:rPr lang="da-DK" sz="1200" dirty="0"/>
              <a:t>	Hertil kommer en forventet reststigning på 0,2 % årligt i OK-perioden og dermed en samlet økonomisk ramme på 9,2 % ekskl. den tekniske korrektion på 0,2 %</a:t>
            </a:r>
          </a:p>
        </p:txBody>
      </p:sp>
    </p:spTree>
    <p:extLst>
      <p:ext uri="{BB962C8B-B14F-4D97-AF65-F5344CB8AC3E}">
        <p14:creationId xmlns:p14="http://schemas.microsoft.com/office/powerpoint/2010/main" val="4048093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DD7D9-D0ED-A618-CD81-4480D5639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83DD36-12AA-8A3F-B815-72C10C2A1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EC2A20"/>
                </a:solidFill>
              </a:rPr>
              <a:t>En velfungerende lokal løndannelse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4D36F1-2CF1-886D-581F-61FFE6952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69828" cy="4530725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Der afsættes 0,22 % (498 mio. kr.) i varige midler og 0,13 % (300 mio. kr.) i engangsmidler til lokal løndannelse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Styrket fundament for de årlige lønforhandlinger og ved nyansættelser - bl.a. nye tidsfrister og udlevering af oplysninger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Ændringer og en harmonisering af aftalerne om lokal løndannelse mhp. mere enkle og gennemskuelige processer 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Styrket fælles kommunikation og drøftelse af lokale erfaringer</a:t>
            </a:r>
          </a:p>
          <a:p>
            <a:pPr>
              <a:buClr>
                <a:srgbClr val="00737B"/>
              </a:buClr>
            </a:pPr>
            <a:r>
              <a:rPr lang="da-DK" dirty="0"/>
              <a:t>Garantier: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EC2A20"/>
              </a:buClr>
            </a:pPr>
            <a:r>
              <a:rPr lang="da-DK" dirty="0"/>
              <a:t>Forsøgsordning i perioden med opgørelse og sikring af nuværende lokallønsandel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EC2A20"/>
              </a:buClr>
            </a:pPr>
            <a:r>
              <a:rPr lang="da-DK" dirty="0"/>
              <a:t>Fælles arbejde om grundlag og indhold i nye garantiordninger</a:t>
            </a:r>
          </a:p>
          <a:p>
            <a:pPr>
              <a:buClr>
                <a:srgbClr val="00737B"/>
              </a:buClr>
            </a:pPr>
            <a:endParaRPr lang="da-DK" dirty="0"/>
          </a:p>
          <a:p>
            <a:pPr>
              <a:buClr>
                <a:srgbClr val="00737B"/>
              </a:buClr>
            </a:pPr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C575733-DF54-3D23-D19A-A0E261C37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 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1E9F411-FCD5-103F-15FD-20F6245B8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98208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ECA62-85EC-2588-1131-FCEBF0760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594FA8-ACE2-E003-C4FC-FF70E2FF9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EC2A20"/>
                </a:solidFill>
              </a:rPr>
              <a:t>Fritvalgsordning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EF626E-49C6-F2AC-5E4F-143A80741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4345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Fritvalgsordning på det kommunale arbejdsmarked med virkning fra 1. januar 2028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Årligt og månedligt hensættes bidrag til den ansattes fritvalgslønkonto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Den ansatte kan vælge at få fritvalgslønkontoen udbetalt som løn, ind-betalt til  pensionsordning eller udbetalt i forbindelse med afholdelse af frihed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Alle har ret til 5 dages frihed uden løn men med mulighed for udbetaling fra fritvalgslønkontoen.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r>
              <a:rPr lang="da-DK" dirty="0"/>
              <a:t>Seniorer har ret til seniorfrihed svarende til 2-4 dage (visse har aftalt supplerende seniorfrihed) og ansatte, der ikke har ret til omsorgsdage og/eller ret til seniorfrihed har ret til én fritvalgsdag 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415BF4F-385D-7C5A-2D1F-80336DE5D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BDC4D53-3485-3148-0BC1-8C0E0B075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82968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37E90-C027-648D-A2B1-AE57F46EB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D6FBD-728E-8E1C-E352-164414FD1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EC2A20"/>
                </a:solidFill>
              </a:rPr>
              <a:t>Barns sygdom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423B8C-F058-A24E-077D-FEC5FBE3A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737B"/>
              </a:buClr>
            </a:pPr>
            <a:r>
              <a:rPr lang="da-DK" dirty="0"/>
              <a:t>Forbedrede muligheder for fravær ved barns sygdom</a:t>
            </a:r>
          </a:p>
          <a:p>
            <a:pPr>
              <a:buClr>
                <a:srgbClr val="00737B"/>
              </a:buClr>
            </a:pPr>
            <a:endParaRPr lang="da-DK" dirty="0"/>
          </a:p>
          <a:p>
            <a:pPr>
              <a:buClr>
                <a:srgbClr val="00737B"/>
              </a:buClr>
            </a:pPr>
            <a:r>
              <a:rPr lang="da-DK" dirty="0"/>
              <a:t>Ny mulighed for fravær med løn i forbindelse med barnets 3. sygedag</a:t>
            </a:r>
          </a:p>
          <a:p>
            <a:pPr>
              <a:buClr>
                <a:srgbClr val="00737B"/>
              </a:buClr>
            </a:pPr>
            <a:endParaRPr lang="da-DK" dirty="0"/>
          </a:p>
          <a:p>
            <a:pPr>
              <a:buClr>
                <a:srgbClr val="00737B"/>
              </a:buClr>
            </a:pPr>
            <a:r>
              <a:rPr lang="da-DK" dirty="0"/>
              <a:t>Mulighed for fravær med løn på den dag, hvor man kaldes hjem til sit syge barn (hjemkaldelsesdagen). Dvs. tæller ikke som 1. sygedag</a:t>
            </a:r>
          </a:p>
          <a:p>
            <a:pPr marL="0" indent="0">
              <a:buClr>
                <a:srgbClr val="00737B"/>
              </a:buClr>
              <a:buNone/>
            </a:pPr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6DFFCD1-FA5E-9F06-9F27-FB0F7F2A5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 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C724375-4237-D53C-84DF-3FEF4041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8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19403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8CFB34-FB8B-4F61-B473-76C9149A0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EC2A20"/>
                </a:solidFill>
              </a:rPr>
              <a:t>Forbedrede barselsvilkår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6EC123-6B7C-4CA9-8BC4-E657D75BA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737B"/>
              </a:buClr>
            </a:pPr>
            <a:r>
              <a:rPr lang="da-DK" dirty="0"/>
              <a:t>Parterne er enige om en række ændringer, der forbedrer barselsvilkårene for forældre, herunder:</a:t>
            </a:r>
          </a:p>
          <a:p>
            <a:pPr lvl="1" indent="-269875">
              <a:spcBef>
                <a:spcPts val="600"/>
              </a:spcBef>
              <a:spcAft>
                <a:spcPts val="600"/>
              </a:spcAft>
              <a:buClr>
                <a:srgbClr val="EC2A20"/>
              </a:buClr>
            </a:pPr>
            <a:r>
              <a:rPr lang="da-DK" dirty="0"/>
              <a:t>Lønretten i forældreorlovsperioden udvides med 2 deleuger - fra 6 til 8 uger</a:t>
            </a:r>
          </a:p>
          <a:p>
            <a:pPr lvl="1" indent="-269875">
              <a:spcBef>
                <a:spcPts val="600"/>
              </a:spcBef>
              <a:spcAft>
                <a:spcPts val="600"/>
              </a:spcAft>
              <a:buClr>
                <a:srgbClr val="EC2A20"/>
              </a:buClr>
            </a:pPr>
            <a:r>
              <a:rPr lang="da-DK" dirty="0"/>
              <a:t>Lønret til sociale forældre, nærtstående familiemedlemmer og far/medmor inden for det første 10 uger</a:t>
            </a:r>
          </a:p>
          <a:p>
            <a:pPr lvl="1" indent="-269875">
              <a:spcBef>
                <a:spcPts val="600"/>
              </a:spcBef>
              <a:spcAft>
                <a:spcPts val="600"/>
              </a:spcAft>
              <a:buClr>
                <a:srgbClr val="EC2A20"/>
              </a:buClr>
            </a:pPr>
            <a:r>
              <a:rPr lang="da-DK" dirty="0"/>
              <a:t>Forbedrede lønrettigheder ved børns hospitalsindlæggelse og tidligt hjemmeophold</a:t>
            </a:r>
          </a:p>
          <a:p>
            <a:pPr lvl="1" indent="-269875">
              <a:spcBef>
                <a:spcPts val="600"/>
              </a:spcBef>
              <a:spcAft>
                <a:spcPts val="600"/>
              </a:spcAft>
              <a:buClr>
                <a:srgbClr val="EC2A20"/>
              </a:buClr>
            </a:pPr>
            <a:r>
              <a:rPr lang="da-DK" dirty="0"/>
              <a:t>Forbedrede lønrettigheder for aleneforældre med eneforældremyndighed</a:t>
            </a:r>
          </a:p>
          <a:p>
            <a:pPr marL="352425" lvl="1" indent="0">
              <a:buNone/>
            </a:pPr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3E14D3E-294D-4977-BF85-0D37FDD1D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9970"/>
            <a:ext cx="4114800" cy="365125"/>
          </a:xfrm>
        </p:spPr>
        <p:txBody>
          <a:bodyPr/>
          <a:lstStyle/>
          <a:p>
            <a:r>
              <a:rPr lang="da-DK" dirty="0"/>
              <a:t>Forhandlingsfællesskabet/25. februar 2026 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60E2DE0-08AB-4639-9E65-4FD9D4E3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7984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H skabelon" id="{EFFC13C1-1574-4772-B544-CF369682C6B2}" vid="{2ABC4FFA-993C-4C35-A6C9-F4985B260FB3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DocumentID xmlns="http://schemas.microsoft.com/sharepoint/v3/fields">000232374</EXDocumentID>
    <EXCoreDocType xmlns="http://schemas.microsoft.com/sharepoint/v3/fields">Type1A</EXCoreDocType>
    <EXHash xmlns="http://schemas.microsoft.com/sharepoint/v3/fields">FA3DF1014FA6C28F44CF16F37B1F2D4A045CA9BE5CAAC45696816B332E654BF2CE0D5E2F43F80A1EF8FD9D214EC05EEE8B5A6EDDD117921607BCF19794F</EXHash>
    <EXTimestamp xmlns="http://schemas.microsoft.com/sharepoint/v3/fields">13-10-2025 10:51:03</EXTimestamp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Lib" ma:contentTypeID="0x01010E009D922F44FA144242BAFBD5BBA0D9181100A2A23280C266BC459CD4C8B066ECE7E8" ma:contentTypeVersion="3" ma:contentTypeDescription="EXDocument" ma:contentTypeScope="" ma:versionID="78a89b315f8d1d574073aac55949b840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e43dc2e4aac7793d748329df1faaa55e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EXDocumentID" minOccurs="0"/>
                <xsd:element ref="ns2:EXCoreDocType" minOccurs="0"/>
                <xsd:element ref="ns2:EXHash" minOccurs="0"/>
                <xsd:element ref="ns2:EXTimestam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EXDocumentID" ma:index="9" nillable="true" ma:displayName="EXDocumentID" ma:internalName="EXDocumentID" ma:readOnly="true">
      <xsd:simpleType>
        <xsd:restriction base="dms:Text"/>
      </xsd:simpleType>
    </xsd:element>
    <xsd:element name="EXCoreDocType" ma:index="10" nillable="true" ma:displayName="EXCoreDocType" ma:internalName="EXCoreDocType" ma:readOnly="true">
      <xsd:simpleType>
        <xsd:restriction base="dms:Text"/>
      </xsd:simpleType>
    </xsd:element>
    <xsd:element name="EXHash" ma:index="11" nillable="true" ma:displayName="EXHash" ma:hidden="true" ma:internalName="EXHash" ma:readOnly="true">
      <xsd:simpleType>
        <xsd:restriction base="dms:Text"/>
      </xsd:simpleType>
    </xsd:element>
    <xsd:element name="EXTimestamp" ma:index="12" nillable="true" ma:displayName="EXTimestamp" ma:internalName="EXTimestamp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2532DB-E100-4124-978D-D33BE659AAB3}">
  <ds:schemaRefs>
    <ds:schemaRef ds:uri="http://purl.org/dc/terms/"/>
    <ds:schemaRef ds:uri="http://schemas.microsoft.com/office/2006/documentManagement/types"/>
    <ds:schemaRef ds:uri="http://schemas.microsoft.com/sharepoint/v3/fields"/>
    <ds:schemaRef ds:uri="http://www.w3.org/XML/1998/namespace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F1F0B01-F605-48B8-B854-0C97AC8328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E2240FD-BD23-4036-A5A1-F1EA3A8C7C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OH skabelon</Template>
  <TotalTime>554</TotalTime>
  <Words>936</Words>
  <Application>Microsoft Office PowerPoint</Application>
  <PresentationFormat>Widescreen</PresentationFormat>
  <Paragraphs>142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Office-tema</vt:lpstr>
      <vt:lpstr>PowerPoint-præsentation</vt:lpstr>
      <vt:lpstr>Forbedring af reallønnen</vt:lpstr>
      <vt:lpstr>Generelle lønstigninger</vt:lpstr>
      <vt:lpstr>Øvrigt om løn</vt:lpstr>
      <vt:lpstr>Økonomisk oversigt over forliget</vt:lpstr>
      <vt:lpstr>En velfungerende lokal løndannelse</vt:lpstr>
      <vt:lpstr>Fritvalgsordning</vt:lpstr>
      <vt:lpstr>Barns sygdom</vt:lpstr>
      <vt:lpstr>Forbedrede barselsvilkår</vt:lpstr>
      <vt:lpstr>Arbejdsmiljø og trivsel</vt:lpstr>
      <vt:lpstr>En fremtid med fuldtid</vt:lpstr>
      <vt:lpstr>Uddannelse og kompetenceudvikling</vt:lpstr>
      <vt:lpstr>Øvrige elementer</vt:lpstr>
    </vt:vector>
  </TitlesOfParts>
  <Company>Montes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Jette Balle</dc:creator>
  <cp:lastModifiedBy>Jette Balle</cp:lastModifiedBy>
  <cp:revision>1</cp:revision>
  <cp:lastPrinted>2022-11-09T07:53:33Z</cp:lastPrinted>
  <dcterms:created xsi:type="dcterms:W3CDTF">2022-11-08T13:19:48Z</dcterms:created>
  <dcterms:modified xsi:type="dcterms:W3CDTF">2026-02-25T16:07:33Z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_sAMAccountName">
    <vt:lpwstr>kto-jetteb</vt:lpwstr>
  </property>
  <property fmtid="{D5CDD505-2E9C-101B-9397-08002B2CF9AE}" pid="3" name="DL_AuthorInitials">
    <vt:lpwstr>kto-jetteb</vt:lpwstr>
  </property>
  <property fmtid="{D5CDD505-2E9C-101B-9397-08002B2CF9AE}" pid="4" name="fInit">
    <vt:lpwstr>kto-jetteb</vt:lpwstr>
  </property>
  <property fmtid="{D5CDD505-2E9C-101B-9397-08002B2CF9AE}" pid="5" name="fNavn">
    <vt:lpwstr>Jette Balle</vt:lpwstr>
  </property>
  <property fmtid="{D5CDD505-2E9C-101B-9397-08002B2CF9AE}" pid="6" name="fLogo">
    <vt:lpwstr>http://www.exformatics.com/images/logo_new.jpg</vt:lpwstr>
  </property>
  <property fmtid="{D5CDD505-2E9C-101B-9397-08002B2CF9AE}" pid="7" name="EntityNameForeign">
    <vt:lpwstr>DL_Activities</vt:lpwstr>
  </property>
  <property fmtid="{D5CDD505-2E9C-101B-9397-08002B2CF9AE}" pid="8" name="EntityId">
    <vt:lpwstr>6076</vt:lpwstr>
  </property>
  <property fmtid="{D5CDD505-2E9C-101B-9397-08002B2CF9AE}" pid="9" name="fEpost">
    <vt:lpwstr>jb@forhandlingsfaellesskabet.dk</vt:lpwstr>
  </property>
  <property fmtid="{D5CDD505-2E9C-101B-9397-08002B2CF9AE}" pid="10" name="DL_Id">
    <vt:lpwstr>10804</vt:lpwstr>
  </property>
  <property fmtid="{D5CDD505-2E9C-101B-9397-08002B2CF9AE}" pid="11" name="sOprettetAf">
    <vt:lpwstr>MONTES\kto-jetteb</vt:lpwstr>
  </property>
  <property fmtid="{D5CDD505-2E9C-101B-9397-08002B2CF9AE}" pid="12" name="sOprettetDato">
    <vt:lpwstr>08-11-2022</vt:lpwstr>
  </property>
  <property fmtid="{D5CDD505-2E9C-101B-9397-08002B2CF9AE}" pid="13" name="sNr">
    <vt:lpwstr>22-0235</vt:lpwstr>
  </property>
  <property fmtid="{D5CDD505-2E9C-101B-9397-08002B2CF9AE}" pid="14" name="sTitel">
    <vt:lpwstr>OK-24 OH logo skabeloner</vt:lpwstr>
  </property>
  <property fmtid="{D5CDD505-2E9C-101B-9397-08002B2CF9AE}" pid="15" name="sBeskrivelse">
    <vt:lpwstr/>
  </property>
  <property fmtid="{D5CDD505-2E9C-101B-9397-08002B2CF9AE}" pid="16" name="sAnsvarligInitialer">
    <vt:lpwstr>kto-jetteb</vt:lpwstr>
  </property>
  <property fmtid="{D5CDD505-2E9C-101B-9397-08002B2CF9AE}" pid="17" name="sAnsvarligNavn">
    <vt:lpwstr>Jette Balle</vt:lpwstr>
  </property>
  <property fmtid="{D5CDD505-2E9C-101B-9397-08002B2CF9AE}" pid="18" name="DL_CaseNo">
    <vt:lpwstr>22-0235</vt:lpwstr>
  </property>
  <property fmtid="{D5CDD505-2E9C-101B-9397-08002B2CF9AE}" pid="19" name="sJournal">
    <vt:lpwstr>06.01.01 Forhandlinger, herunder forberedelse</vt:lpwstr>
  </property>
  <property fmtid="{D5CDD505-2E9C-101B-9397-08002B2CF9AE}" pid="20" name="dDocNo">
    <vt:lpwstr>22-0235.2</vt:lpwstr>
  </property>
  <property fmtid="{D5CDD505-2E9C-101B-9397-08002B2CF9AE}" pid="21" name="sKlassifikation">
    <vt:lpwstr>FF/OK-forhandlinger/OK-24/Forberedelse</vt:lpwstr>
  </property>
  <property fmtid="{D5CDD505-2E9C-101B-9397-08002B2CF9AE}" pid="22" name="ContentTypeId">
    <vt:lpwstr>0x01010E009D922F44FA144242BAFBD5BBA0D9181100A2A23280C266BC459CD4C8B066ECE7E8</vt:lpwstr>
  </property>
  <property fmtid="{D5CDD505-2E9C-101B-9397-08002B2CF9AE}" pid="23" name="EXDocumentID">
    <vt:lpwstr>000184506</vt:lpwstr>
  </property>
</Properties>
</file>