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72" r:id="rId3"/>
    <p:sldId id="271" r:id="rId4"/>
    <p:sldId id="273" r:id="rId5"/>
    <p:sldId id="265" r:id="rId6"/>
    <p:sldId id="258" r:id="rId7"/>
    <p:sldId id="262" r:id="rId8"/>
    <p:sldId id="259" r:id="rId9"/>
    <p:sldId id="266" r:id="rId10"/>
    <p:sldId id="263" r:id="rId11"/>
    <p:sldId id="261" r:id="rId12"/>
    <p:sldId id="267" r:id="rId13"/>
    <p:sldId id="268" r:id="rId14"/>
    <p:sldId id="270" r:id="rId15"/>
    <p:sldId id="278" r:id="rId16"/>
    <p:sldId id="279" r:id="rId17"/>
    <p:sldId id="280" r:id="rId18"/>
    <p:sldId id="276" r:id="rId19"/>
    <p:sldId id="269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olelederforeningen.org/nyheder-medier/indsatsomraader/sammen-om-skolen/sammen-om-skolen-lokalt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5" y="1521150"/>
            <a:ext cx="8596668" cy="2261141"/>
          </a:xfrm>
        </p:spPr>
        <p:txBody>
          <a:bodyPr>
            <a:normAutofit/>
          </a:bodyPr>
          <a:lstStyle/>
          <a:p>
            <a:r>
              <a:rPr lang="da-DK" dirty="0"/>
              <a:t>Sammen om Skolen - </a:t>
            </a:r>
            <a:r>
              <a:rPr lang="da-DK" dirty="0" err="1"/>
              <a:t>SoS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FMK d. 12.december 2022</a:t>
            </a:r>
          </a:p>
        </p:txBody>
      </p:sp>
      <p:pic>
        <p:nvPicPr>
          <p:cNvPr id="4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022" y="950027"/>
            <a:ext cx="1698765" cy="571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265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63783" y="1692234"/>
            <a:ext cx="4916383" cy="1062841"/>
          </a:xfrm>
        </p:spPr>
        <p:txBody>
          <a:bodyPr/>
          <a:lstStyle/>
          <a:p>
            <a:r>
              <a:rPr lang="da-DK" dirty="0"/>
              <a:t>Reformer eller forandringer?</a:t>
            </a:r>
            <a:br>
              <a:rPr lang="da-DK" dirty="0"/>
            </a:b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07067" y="3604161"/>
            <a:ext cx="7766936" cy="1543571"/>
          </a:xfrm>
        </p:spPr>
        <p:txBody>
          <a:bodyPr/>
          <a:lstStyle/>
          <a:p>
            <a:r>
              <a:rPr lang="da-DK" dirty="0"/>
              <a:t>v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613" y="1947554"/>
            <a:ext cx="5254831" cy="450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04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6" y="149994"/>
            <a:ext cx="9085585" cy="2554598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9" y="2704592"/>
            <a:ext cx="9141992" cy="258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09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908462" y="932213"/>
            <a:ext cx="8235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000" b="1" dirty="0">
                <a:solidFill>
                  <a:schemeClr val="accent2">
                    <a:lumMod val="75000"/>
                  </a:schemeClr>
                </a:solidFill>
                <a:latin typeface="CIDFont+F2"/>
              </a:rPr>
              <a:t>Al forandring starter indefra</a:t>
            </a:r>
            <a:endParaRPr lang="da-DK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950026" y="2452256"/>
            <a:ext cx="8193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CIDFont+F2"/>
              </a:rPr>
              <a:t>Dialog om skoleudvikling</a:t>
            </a:r>
            <a:endParaRPr lang="da-DK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950027" y="3645724"/>
            <a:ext cx="81939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200" dirty="0">
                <a:solidFill>
                  <a:schemeClr val="accent2"/>
                </a:solidFill>
                <a:latin typeface="CIDFont+F2"/>
              </a:rPr>
              <a:t>Dialog er en forudsætning for at vi lykkes – FMK- Ledelsesværdi</a:t>
            </a:r>
            <a:endParaRPr lang="da-DK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414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075708" y="368135"/>
            <a:ext cx="27847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Centrale pointer i </a:t>
            </a:r>
          </a:p>
          <a:p>
            <a:r>
              <a:rPr lang="da-DK" sz="2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Udviklingsstrategien</a:t>
            </a:r>
          </a:p>
          <a:p>
            <a:r>
              <a:rPr lang="da-DK" sz="2400" b="1" dirty="0">
                <a:latin typeface="Calibri" panose="020F0502020204030204" pitchFamily="34" charset="0"/>
              </a:rPr>
              <a:t>Sammen Om Skolen</a:t>
            </a:r>
            <a:endParaRPr lang="da-DK" sz="2400" b="1" dirty="0"/>
          </a:p>
        </p:txBody>
      </p:sp>
      <p:sp>
        <p:nvSpPr>
          <p:cNvPr id="3" name="Ellipse 2"/>
          <p:cNvSpPr/>
          <p:nvPr/>
        </p:nvSpPr>
        <p:spPr>
          <a:xfrm>
            <a:off x="457201" y="1104405"/>
            <a:ext cx="2856015" cy="36694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b="1" dirty="0"/>
              <a:t>Mødet med borgeren: </a:t>
            </a:r>
            <a:endParaRPr lang="da-DK" sz="1100" dirty="0"/>
          </a:p>
          <a:p>
            <a:r>
              <a:rPr lang="da-DK" sz="1100" b="1" dirty="0"/>
              <a:t>Vi ser mennesket først</a:t>
            </a:r>
            <a:endParaRPr lang="da-DK" sz="1100" dirty="0"/>
          </a:p>
          <a:p>
            <a:r>
              <a:rPr lang="da-DK" sz="1100" dirty="0"/>
              <a:t>-Sammen ønsker vi at skabe et sted… hvor man kan leve sin egen version af det gode liv </a:t>
            </a:r>
            <a:r>
              <a:rPr lang="da-DK" sz="1100" i="1" dirty="0"/>
              <a:t>(visionstekst side 6)</a:t>
            </a:r>
            <a:endParaRPr lang="da-DK" sz="1100" dirty="0"/>
          </a:p>
          <a:p>
            <a:r>
              <a:rPr lang="da-DK" sz="1100" dirty="0"/>
              <a:t>-Vi møder hinanden med ligeværd og respekt og finder vejen sammen </a:t>
            </a:r>
            <a:r>
              <a:rPr lang="da-DK" sz="1100" i="1" dirty="0"/>
              <a:t>(visionstekst side 6)</a:t>
            </a:r>
            <a:endParaRPr lang="da-DK" sz="1100" dirty="0"/>
          </a:p>
          <a:p>
            <a:r>
              <a:rPr lang="da-DK" sz="1100" dirty="0"/>
              <a:t>-Som kommune insisterer vi på at se og møde den enkelte som et helt menneske </a:t>
            </a:r>
            <a:r>
              <a:rPr lang="da-DK" sz="1100" i="1" dirty="0"/>
              <a:t>(Liv &amp; Læring side 14)</a:t>
            </a:r>
            <a:endParaRPr lang="da-DK" sz="1100" dirty="0"/>
          </a:p>
        </p:txBody>
      </p:sp>
      <p:sp>
        <p:nvSpPr>
          <p:cNvPr id="4" name="Ellipse 3"/>
          <p:cNvSpPr/>
          <p:nvPr/>
        </p:nvSpPr>
        <p:spPr>
          <a:xfrm>
            <a:off x="5812972" y="1104405"/>
            <a:ext cx="2927268" cy="36694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200" b="1" dirty="0"/>
              <a:t>Samarbejde på tværs/ helhedsorienteret kultur</a:t>
            </a:r>
            <a:endParaRPr lang="da-DK" sz="1200" dirty="0"/>
          </a:p>
          <a:p>
            <a:r>
              <a:rPr lang="da-DK" sz="1200" dirty="0"/>
              <a:t>-</a:t>
            </a:r>
            <a:r>
              <a:rPr lang="da-DK" sz="1200" i="1" dirty="0"/>
              <a:t>Vi møder hinanden med ligeværd og respekt og finder vejen sammen (visionstekst side 6)</a:t>
            </a:r>
            <a:endParaRPr lang="da-DK" sz="1200" dirty="0"/>
          </a:p>
          <a:p>
            <a:r>
              <a:rPr lang="da-DK" sz="1200" dirty="0"/>
              <a:t>-Hvor kommune, frivillige og erhvervsliv medvirker til at skabe rammer for det gode liv </a:t>
            </a:r>
            <a:r>
              <a:rPr lang="da-DK" sz="1200" i="1" dirty="0"/>
              <a:t>(visionstekst side 6)</a:t>
            </a:r>
            <a:endParaRPr lang="da-DK" sz="1200" dirty="0"/>
          </a:p>
          <a:p>
            <a:r>
              <a:rPr lang="da-DK" sz="1200" dirty="0"/>
              <a:t>-Vi er sammen om at skabe det gode liv </a:t>
            </a:r>
            <a:r>
              <a:rPr lang="da-DK" sz="1200" i="1" dirty="0"/>
              <a:t>(visionstekst side 6)</a:t>
            </a:r>
            <a:endParaRPr lang="da-DK" sz="1200" dirty="0"/>
          </a:p>
        </p:txBody>
      </p:sp>
      <p:sp>
        <p:nvSpPr>
          <p:cNvPr id="5" name="Ellipse 4"/>
          <p:cNvSpPr/>
          <p:nvPr/>
        </p:nvSpPr>
        <p:spPr>
          <a:xfrm>
            <a:off x="3075707" y="2321626"/>
            <a:ext cx="2915393" cy="47501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200" b="1" dirty="0"/>
              <a:t>Fællesskaber er </a:t>
            </a:r>
            <a:endParaRPr lang="da-DK" sz="1200" dirty="0"/>
          </a:p>
          <a:p>
            <a:r>
              <a:rPr lang="da-DK" sz="1200" b="1" dirty="0"/>
              <a:t>en del af kommunens dna</a:t>
            </a:r>
            <a:endParaRPr lang="da-DK" sz="1200" dirty="0"/>
          </a:p>
          <a:p>
            <a:r>
              <a:rPr lang="da-DK" sz="1200" dirty="0"/>
              <a:t>-</a:t>
            </a:r>
            <a:r>
              <a:rPr lang="da-DK" sz="1200" i="1" dirty="0"/>
              <a:t>Sammen ønsker vi at skabe et sted… hvor vi kerer os om hinanden (visionstekst side 6)</a:t>
            </a:r>
            <a:endParaRPr lang="da-DK" sz="1200" dirty="0"/>
          </a:p>
          <a:p>
            <a:r>
              <a:rPr lang="da-DK" sz="1200" dirty="0"/>
              <a:t>-Sammen ønsker vi at skabe et sted, hvor alle er en del af et fællesskab </a:t>
            </a:r>
            <a:r>
              <a:rPr lang="da-DK" sz="1200" i="1" dirty="0"/>
              <a:t>(visionstekst side 6)</a:t>
            </a:r>
            <a:endParaRPr lang="da-DK" sz="1200" dirty="0"/>
          </a:p>
          <a:p>
            <a:r>
              <a:rPr lang="da-DK" sz="1200" dirty="0"/>
              <a:t>-</a:t>
            </a:r>
            <a:r>
              <a:rPr lang="da-DK" sz="1200" i="1" dirty="0"/>
              <a:t>Et sted, hvor mange engagerer sig i foreningsliv og fællesskaber (visionstekst side 6)</a:t>
            </a:r>
            <a:endParaRPr lang="da-DK" sz="1200" dirty="0"/>
          </a:p>
          <a:p>
            <a:r>
              <a:rPr lang="da-DK" sz="1200" dirty="0"/>
              <a:t>-</a:t>
            </a:r>
            <a:r>
              <a:rPr lang="da-DK" sz="1200" i="1" dirty="0"/>
              <a:t>Fællesskaberne, og det iboende engagement, er vores DNA –dem gøder og værner vi om (visionstekst side 6)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956508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 seks mekanismer for god dialog om skolen: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2137558"/>
            <a:ext cx="8596312" cy="390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48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19694" y="2238499"/>
            <a:ext cx="82771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Bygger på samarbejdsprincipper (rammepapir) udarbejdet i samarbejde</a:t>
            </a:r>
          </a:p>
          <a:p>
            <a:r>
              <a:rPr lang="da-DK" dirty="0"/>
              <a:t>mellem parterne, politiske ordførere og børne- og undervisningsministeren.</a:t>
            </a:r>
          </a:p>
          <a:p>
            <a:endParaRPr lang="da-DK" dirty="0"/>
          </a:p>
          <a:p>
            <a:r>
              <a:rPr lang="da-DK" dirty="0"/>
              <a:t>• Understøtter at der arbejdes ud fra en afstemt form, der fører til en</a:t>
            </a:r>
          </a:p>
          <a:p>
            <a:r>
              <a:rPr lang="da-DK" dirty="0"/>
              <a:t>anderledes måde at lave skolepolitik på – hvor parterne inddrages FØR</a:t>
            </a:r>
          </a:p>
          <a:p>
            <a:r>
              <a:rPr lang="da-DK" dirty="0"/>
              <a:t>der træffes politiske beslutninger.</a:t>
            </a:r>
          </a:p>
          <a:p>
            <a:endParaRPr lang="da-DK" dirty="0"/>
          </a:p>
          <a:p>
            <a:r>
              <a:rPr lang="da-DK" dirty="0"/>
              <a:t>• Fastholder fokus på udvalgte temaer, så politiske strømninger og</a:t>
            </a:r>
          </a:p>
          <a:p>
            <a:r>
              <a:rPr lang="da-DK" dirty="0"/>
              <a:t>mærkesager ikke overtager </a:t>
            </a:r>
            <a:r>
              <a:rPr lang="da-DK" dirty="0" err="1"/>
              <a:t>dagsordenen.</a:t>
            </a:r>
            <a:r>
              <a:rPr lang="da-DK" dirty="0" err="1">
                <a:solidFill>
                  <a:srgbClr val="FFFFFF"/>
                </a:solidFill>
                <a:latin typeface="CIDFont+F6"/>
              </a:rPr>
              <a:t>erne</a:t>
            </a:r>
            <a:r>
              <a:rPr lang="da-DK" dirty="0">
                <a:solidFill>
                  <a:srgbClr val="FFFFFF"/>
                </a:solidFill>
                <a:latin typeface="CIDFont+F6"/>
              </a:rPr>
              <a:t> bag ”Sammen om skolen”</a:t>
            </a:r>
            <a:endParaRPr lang="da-DK" dirty="0"/>
          </a:p>
        </p:txBody>
      </p:sp>
      <p:sp>
        <p:nvSpPr>
          <p:cNvPr id="3" name="Rektangel 2"/>
          <p:cNvSpPr/>
          <p:nvPr/>
        </p:nvSpPr>
        <p:spPr>
          <a:xfrm>
            <a:off x="338447" y="843148"/>
            <a:ext cx="74080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200" dirty="0">
                <a:solidFill>
                  <a:schemeClr val="accent2">
                    <a:lumMod val="75000"/>
                  </a:schemeClr>
                </a:solidFill>
                <a:latin typeface="CIDFont+F2"/>
              </a:rPr>
              <a:t>Sammen om skolen - nationalt</a:t>
            </a:r>
            <a:endParaRPr lang="da-DK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354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63138" y="1704109"/>
            <a:ext cx="79267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solidFill>
                  <a:srgbClr val="000000"/>
                </a:solidFill>
                <a:latin typeface="CIDFont+F1"/>
              </a:rPr>
              <a:t>Gennem </a:t>
            </a:r>
            <a:r>
              <a:rPr lang="da-DK" dirty="0">
                <a:solidFill>
                  <a:srgbClr val="000000"/>
                </a:solidFill>
                <a:latin typeface="CIDFont+F6"/>
              </a:rPr>
              <a:t>dialog </a:t>
            </a:r>
            <a:r>
              <a:rPr lang="da-DK" dirty="0">
                <a:solidFill>
                  <a:srgbClr val="000000"/>
                </a:solidFill>
                <a:latin typeface="CIDFont+F1"/>
              </a:rPr>
              <a:t>og samarbejde skal </a:t>
            </a:r>
            <a:r>
              <a:rPr lang="da-DK" dirty="0">
                <a:solidFill>
                  <a:srgbClr val="000000"/>
                </a:solidFill>
                <a:latin typeface="CIDFont+F9"/>
              </a:rPr>
              <a:t>Sammen om Skolen </a:t>
            </a:r>
            <a:r>
              <a:rPr lang="da-DK" dirty="0">
                <a:solidFill>
                  <a:srgbClr val="000000"/>
                </a:solidFill>
                <a:latin typeface="CIDFont+F1"/>
              </a:rPr>
              <a:t>sætte en fælles</a:t>
            </a:r>
          </a:p>
          <a:p>
            <a:r>
              <a:rPr lang="da-DK" dirty="0">
                <a:solidFill>
                  <a:srgbClr val="000000"/>
                </a:solidFill>
                <a:latin typeface="CIDFont+F1"/>
              </a:rPr>
              <a:t>retning, som kan bidrage til en varig, positiv udvikling.</a:t>
            </a:r>
          </a:p>
          <a:p>
            <a:endParaRPr lang="da-DK" dirty="0">
              <a:solidFill>
                <a:srgbClr val="000000"/>
              </a:solidFill>
              <a:latin typeface="CIDFont+F1"/>
            </a:endParaRPr>
          </a:p>
          <a:p>
            <a:r>
              <a:rPr lang="da-DK" dirty="0">
                <a:solidFill>
                  <a:srgbClr val="1D1D1B"/>
                </a:solidFill>
                <a:latin typeface="CIDFont+F4"/>
              </a:rPr>
              <a:t>• </a:t>
            </a:r>
            <a:r>
              <a:rPr lang="da-DK" dirty="0">
                <a:solidFill>
                  <a:srgbClr val="1D1D1B"/>
                </a:solidFill>
                <a:latin typeface="CIDFont+F1"/>
              </a:rPr>
              <a:t>Dialogen skal tage udgangspunkt i folkeskolens </a:t>
            </a:r>
            <a:r>
              <a:rPr lang="da-DK" dirty="0">
                <a:solidFill>
                  <a:srgbClr val="1D1D1B"/>
                </a:solidFill>
                <a:latin typeface="CIDFont+F6"/>
              </a:rPr>
              <a:t>styrker og udfordringer </a:t>
            </a:r>
            <a:r>
              <a:rPr lang="da-DK" dirty="0">
                <a:solidFill>
                  <a:srgbClr val="1D1D1B"/>
                </a:solidFill>
                <a:latin typeface="CIDFont+F1"/>
              </a:rPr>
              <a:t>og</a:t>
            </a:r>
          </a:p>
          <a:p>
            <a:r>
              <a:rPr lang="da-DK" dirty="0">
                <a:solidFill>
                  <a:srgbClr val="1D1D1B"/>
                </a:solidFill>
                <a:latin typeface="CIDFont+F1"/>
              </a:rPr>
              <a:t>lede frem til mulige </a:t>
            </a:r>
            <a:r>
              <a:rPr lang="da-DK" dirty="0">
                <a:solidFill>
                  <a:srgbClr val="1D1D1B"/>
                </a:solidFill>
                <a:latin typeface="CIDFont+F6"/>
              </a:rPr>
              <a:t>løsninger.</a:t>
            </a:r>
          </a:p>
          <a:p>
            <a:r>
              <a:rPr lang="da-DK" dirty="0">
                <a:solidFill>
                  <a:srgbClr val="1D1D1B"/>
                </a:solidFill>
                <a:latin typeface="CIDFont+F4"/>
              </a:rPr>
              <a:t>• </a:t>
            </a:r>
            <a:r>
              <a:rPr lang="da-DK" dirty="0">
                <a:solidFill>
                  <a:srgbClr val="1D1D1B"/>
                </a:solidFill>
                <a:latin typeface="CIDFont+F1"/>
              </a:rPr>
              <a:t>I Sammen om Skolen er der enighed om, at folkeskolen ikke har brug for</a:t>
            </a:r>
          </a:p>
          <a:p>
            <a:r>
              <a:rPr lang="da-DK" dirty="0">
                <a:solidFill>
                  <a:srgbClr val="1D1D1B"/>
                </a:solidFill>
                <a:latin typeface="CIDFont+F1"/>
              </a:rPr>
              <a:t>en ny reform, men derimod løbende justeringer, som inddrager viden og</a:t>
            </a:r>
          </a:p>
          <a:p>
            <a:r>
              <a:rPr lang="da-DK" dirty="0">
                <a:solidFill>
                  <a:srgbClr val="1D1D1B"/>
                </a:solidFill>
                <a:latin typeface="CIDFont+F1"/>
              </a:rPr>
              <a:t>erfaringer fra praksis</a:t>
            </a:r>
            <a:r>
              <a:rPr lang="da-DK" dirty="0">
                <a:solidFill>
                  <a:srgbClr val="1D1D1B"/>
                </a:solidFill>
                <a:latin typeface="CIDFont+F6"/>
              </a:rPr>
              <a:t>, </a:t>
            </a:r>
            <a:r>
              <a:rPr lang="da-DK" dirty="0">
                <a:solidFill>
                  <a:srgbClr val="1D1D1B"/>
                </a:solidFill>
                <a:latin typeface="CIDFont+F1"/>
              </a:rPr>
              <a:t>herunder </a:t>
            </a:r>
            <a:r>
              <a:rPr lang="da-DK" dirty="0">
                <a:solidFill>
                  <a:srgbClr val="1D1D1B"/>
                </a:solidFill>
                <a:latin typeface="CIDFont+F6"/>
              </a:rPr>
              <a:t>bl.a. fra forsøgs- og udviklingsprojekter</a:t>
            </a:r>
            <a:r>
              <a:rPr lang="da-DK" dirty="0">
                <a:solidFill>
                  <a:srgbClr val="1D1D1B"/>
                </a:solidFill>
                <a:latin typeface="CIDFont+F1"/>
              </a:rPr>
              <a:t>.</a:t>
            </a:r>
          </a:p>
          <a:p>
            <a:r>
              <a:rPr lang="da-DK" dirty="0">
                <a:solidFill>
                  <a:srgbClr val="1D1D1B"/>
                </a:solidFill>
                <a:latin typeface="CIDFont+F4"/>
              </a:rPr>
              <a:t>• </a:t>
            </a:r>
            <a:r>
              <a:rPr lang="da-DK" dirty="0">
                <a:solidFill>
                  <a:srgbClr val="1D1D1B"/>
                </a:solidFill>
                <a:latin typeface="CIDFont+F1"/>
              </a:rPr>
              <a:t>Der er desuden enighed om at rådføre sig med </a:t>
            </a:r>
            <a:r>
              <a:rPr lang="da-DK" dirty="0">
                <a:solidFill>
                  <a:srgbClr val="1D1D1B"/>
                </a:solidFill>
                <a:latin typeface="CIDFont+F6"/>
              </a:rPr>
              <a:t>forskning </a:t>
            </a:r>
            <a:r>
              <a:rPr lang="da-DK" dirty="0">
                <a:solidFill>
                  <a:srgbClr val="1D1D1B"/>
                </a:solidFill>
                <a:latin typeface="CIDFont+F1"/>
              </a:rPr>
              <a:t>og</a:t>
            </a:r>
          </a:p>
          <a:p>
            <a:r>
              <a:rPr lang="da-DK" dirty="0">
                <a:solidFill>
                  <a:srgbClr val="1D1D1B"/>
                </a:solidFill>
                <a:latin typeface="CIDFont+F6"/>
              </a:rPr>
              <a:t>internationale erfaringer</a:t>
            </a:r>
            <a:endParaRPr lang="da-DK" dirty="0"/>
          </a:p>
        </p:txBody>
      </p:sp>
      <p:sp>
        <p:nvSpPr>
          <p:cNvPr id="3" name="Rektangel 2"/>
          <p:cNvSpPr/>
          <p:nvPr/>
        </p:nvSpPr>
        <p:spPr>
          <a:xfrm>
            <a:off x="463138" y="647205"/>
            <a:ext cx="6847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600" dirty="0">
                <a:solidFill>
                  <a:schemeClr val="accent2">
                    <a:lumMod val="75000"/>
                  </a:schemeClr>
                </a:solidFill>
                <a:latin typeface="CIDFont+F6"/>
              </a:rPr>
              <a:t>Samarbejdsprincipper</a:t>
            </a:r>
            <a:endParaRPr lang="da-DK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389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04701" y="2422566"/>
            <a:ext cx="86392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solidFill>
                  <a:srgbClr val="000000"/>
                </a:solidFill>
                <a:latin typeface="CIDFont+F1"/>
              </a:rPr>
              <a:t>I Sammen om Skolen er der enighed om vigtigheden af at lave en</a:t>
            </a:r>
          </a:p>
          <a:p>
            <a:r>
              <a:rPr lang="da-DK" b="1" dirty="0">
                <a:solidFill>
                  <a:srgbClr val="000000"/>
                </a:solidFill>
                <a:latin typeface="CIDFont+F6"/>
              </a:rPr>
              <a:t>inddragende proces.</a:t>
            </a:r>
          </a:p>
          <a:p>
            <a:endParaRPr lang="da-DK" dirty="0">
              <a:solidFill>
                <a:srgbClr val="000000"/>
              </a:solidFill>
              <a:latin typeface="CIDFont+F6"/>
            </a:endParaRPr>
          </a:p>
          <a:p>
            <a:r>
              <a:rPr lang="da-DK" dirty="0">
                <a:solidFill>
                  <a:srgbClr val="090E19"/>
                </a:solidFill>
                <a:latin typeface="CIDFont+F4"/>
              </a:rPr>
              <a:t>• </a:t>
            </a:r>
            <a:r>
              <a:rPr lang="da-DK" dirty="0">
                <a:solidFill>
                  <a:srgbClr val="090E19"/>
                </a:solidFill>
                <a:latin typeface="CIDFont+F1"/>
              </a:rPr>
              <a:t>Sammen om Skolen vil </a:t>
            </a:r>
            <a:r>
              <a:rPr lang="da-DK" b="1" dirty="0">
                <a:solidFill>
                  <a:srgbClr val="090E19"/>
                </a:solidFill>
                <a:latin typeface="CIDFont+F1"/>
              </a:rPr>
              <a:t>sikre, at </a:t>
            </a:r>
            <a:r>
              <a:rPr lang="da-DK" b="1" dirty="0">
                <a:solidFill>
                  <a:srgbClr val="090E19"/>
                </a:solidFill>
                <a:latin typeface="CIDFont+F6"/>
              </a:rPr>
              <a:t>dialogen når bredt ud i organisationerne</a:t>
            </a:r>
          </a:p>
          <a:p>
            <a:r>
              <a:rPr lang="da-DK" dirty="0">
                <a:solidFill>
                  <a:srgbClr val="090E19"/>
                </a:solidFill>
                <a:latin typeface="CIDFont+F1"/>
              </a:rPr>
              <a:t>og på den måde bliver forankret hos deres medlemmer.</a:t>
            </a:r>
          </a:p>
          <a:p>
            <a:r>
              <a:rPr lang="da-DK" dirty="0">
                <a:solidFill>
                  <a:srgbClr val="1D1D1B"/>
                </a:solidFill>
                <a:latin typeface="CIDFont+F4"/>
              </a:rPr>
              <a:t>• </a:t>
            </a:r>
            <a:r>
              <a:rPr lang="da-DK" dirty="0">
                <a:solidFill>
                  <a:srgbClr val="1D1D1B"/>
                </a:solidFill>
                <a:latin typeface="CIDFont+F1"/>
              </a:rPr>
              <a:t>Derudover vil </a:t>
            </a:r>
            <a:r>
              <a:rPr lang="da-DK" b="1" dirty="0">
                <a:solidFill>
                  <a:srgbClr val="1D1D1B"/>
                </a:solidFill>
                <a:latin typeface="CIDFont+F6"/>
              </a:rPr>
              <a:t>øvrige interessenter blive involveret </a:t>
            </a:r>
            <a:r>
              <a:rPr lang="da-DK" dirty="0">
                <a:solidFill>
                  <a:srgbClr val="1D1D1B"/>
                </a:solidFill>
                <a:latin typeface="CIDFont+F1"/>
              </a:rPr>
              <a:t>i drøftelser af</a:t>
            </a:r>
          </a:p>
          <a:p>
            <a:r>
              <a:rPr lang="da-DK" dirty="0">
                <a:solidFill>
                  <a:srgbClr val="1D1D1B"/>
                </a:solidFill>
                <a:latin typeface="CIDFont+F1"/>
              </a:rPr>
              <a:t>konkrete udfordringer og løsninger.</a:t>
            </a:r>
            <a:endParaRPr lang="da-DK" dirty="0"/>
          </a:p>
        </p:txBody>
      </p:sp>
      <p:sp>
        <p:nvSpPr>
          <p:cNvPr id="4" name="Rektangel 3"/>
          <p:cNvSpPr/>
          <p:nvPr/>
        </p:nvSpPr>
        <p:spPr>
          <a:xfrm>
            <a:off x="546265" y="884712"/>
            <a:ext cx="6764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600" dirty="0">
                <a:solidFill>
                  <a:schemeClr val="accent2">
                    <a:lumMod val="75000"/>
                  </a:schemeClr>
                </a:solidFill>
                <a:latin typeface="CIDFont+F6"/>
              </a:rPr>
              <a:t>Samarbejdsprincipper</a:t>
            </a:r>
            <a:endParaRPr lang="da-DK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783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59081" y="1775361"/>
            <a:ext cx="84849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6000" dirty="0">
                <a:latin typeface="CIDFont+F7"/>
              </a:rPr>
              <a:t>46% </a:t>
            </a:r>
            <a:r>
              <a:rPr lang="da-DK" dirty="0">
                <a:latin typeface="CIDFont+F10"/>
              </a:rPr>
              <a:t>af kommunalpolitikerne ønsker mere viden om, hvad der sker i driften.</a:t>
            </a:r>
          </a:p>
          <a:p>
            <a:r>
              <a:rPr lang="da-DK" dirty="0">
                <a:latin typeface="CIDFont+F7"/>
              </a:rPr>
              <a:t>														Momentum 2022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43588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819398" y="1021278"/>
            <a:ext cx="78235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6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Fælles drøftelse for interesse for Sammen om skolen</a:t>
            </a:r>
            <a:endParaRPr lang="da-DK" sz="6600" dirty="0"/>
          </a:p>
        </p:txBody>
      </p:sp>
    </p:spTree>
    <p:extLst>
      <p:ext uri="{BB962C8B-B14F-4D97-AF65-F5344CB8AC3E}">
        <p14:creationId xmlns:p14="http://schemas.microsoft.com/office/powerpoint/2010/main" val="2779862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819397" y="593765"/>
            <a:ext cx="7671460" cy="606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Sammen om Skolen (</a:t>
            </a:r>
            <a:r>
              <a:rPr lang="da-DK" sz="28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SoS</a:t>
            </a:r>
            <a:r>
              <a:rPr lang="da-DK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endParaRPr lang="da-DK" sz="4000" b="1" dirty="0">
              <a:latin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Deltagere: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Repræsentanter fra: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DLF, BUPL, KL, OLU, SKL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Skolelederforeningen i FMK tager et lokalt initiativ til et fælles afsæt for en lokal dannelse og en lokal forankring af ”Sammen om skolen”.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Første møde: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Agenda: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Baggrund for initiativet, Oplæg ved skolelederforeningen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Centrale erfaringer og anbefalinger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Fælles drøftelse for interesse for Sammen om skolen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Videre forløb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Konkrete aftaler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da-DK" sz="20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a-DK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237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151907" y="1686296"/>
            <a:ext cx="5825168" cy="2792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a-DK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Videre forløb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da-DK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a-DK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vi repræsentanter eller individer?</a:t>
            </a:r>
          </a:p>
        </p:txBody>
      </p:sp>
    </p:spTree>
    <p:extLst>
      <p:ext uri="{BB962C8B-B14F-4D97-AF65-F5344CB8AC3E}">
        <p14:creationId xmlns:p14="http://schemas.microsoft.com/office/powerpoint/2010/main" val="178706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932212" y="1294410"/>
            <a:ext cx="6840187" cy="4462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da-DK" sz="6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a-DK" sz="6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Konkrete aftaler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a-DK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må hver især afsøge vores bagland for fælles temaer/interesser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a-DK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Hvad kan være vores fælles interessefelter?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a-DK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er kun interessant, hvis det er relevant for alle parter (80 % fællesmængde)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da-DK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a-DK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Hvem gør hvad herfra?</a:t>
            </a:r>
          </a:p>
        </p:txBody>
      </p:sp>
    </p:spTree>
    <p:extLst>
      <p:ext uri="{BB962C8B-B14F-4D97-AF65-F5344CB8AC3E}">
        <p14:creationId xmlns:p14="http://schemas.microsoft.com/office/powerpoint/2010/main" val="1958292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9087" y="1769423"/>
            <a:ext cx="6317672" cy="1288473"/>
          </a:xfrm>
        </p:spPr>
        <p:txBody>
          <a:bodyPr/>
          <a:lstStyle/>
          <a:p>
            <a:r>
              <a:rPr lang="da-DK" dirty="0"/>
              <a:t>Sammen om Skolen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07067" y="3616036"/>
            <a:ext cx="5523125" cy="1270660"/>
          </a:xfrm>
        </p:spPr>
        <p:txBody>
          <a:bodyPr/>
          <a:lstStyle/>
          <a:p>
            <a:r>
              <a:rPr lang="da-DK" dirty="0"/>
              <a:t>Politisk niveau, KL/direktion &amp; chef, DLF, BUPL, SKL</a:t>
            </a:r>
          </a:p>
          <a:p>
            <a:endParaRPr lang="da-DK" dirty="0"/>
          </a:p>
          <a:p>
            <a:r>
              <a:rPr lang="da-DK" dirty="0"/>
              <a:t>Vi ”mangler”: SKB og DSE</a:t>
            </a:r>
          </a:p>
        </p:txBody>
      </p:sp>
    </p:spTree>
    <p:extLst>
      <p:ext uri="{BB962C8B-B14F-4D97-AF65-F5344CB8AC3E}">
        <p14:creationId xmlns:p14="http://schemas.microsoft.com/office/powerpoint/2010/main" val="3207930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550989"/>
          </a:xfrm>
        </p:spPr>
        <p:txBody>
          <a:bodyPr>
            <a:normAutofit fontScale="90000"/>
          </a:bodyPr>
          <a:lstStyle/>
          <a:p>
            <a:r>
              <a:rPr lang="da-DK" dirty="0"/>
              <a:t>Skolens ”evige dilemma”</a:t>
            </a:r>
            <a:br>
              <a:rPr lang="da-DK" dirty="0"/>
            </a:br>
            <a:r>
              <a:rPr lang="da-DK" dirty="0"/>
              <a:t>”Kommunikativt underskud”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”Kommunikativt underskud”</a:t>
            </a:r>
          </a:p>
          <a:p>
            <a:r>
              <a:rPr lang="da-DK" dirty="0"/>
              <a:t>Lykkes skolen med at fortælle omverdenen med hvad skolen er i dag, og den enorme forandring der har været i og af skolen siden skolereformen i 2014?</a:t>
            </a:r>
          </a:p>
          <a:p>
            <a:r>
              <a:rPr lang="da-DK" dirty="0"/>
              <a:t>Påstand:</a:t>
            </a:r>
          </a:p>
          <a:p>
            <a:pPr lvl="1"/>
            <a:r>
              <a:rPr lang="da-DK" dirty="0"/>
              <a:t>”vi tror alle sammen, at skolen er som den skole vi selv har gået i”</a:t>
            </a:r>
          </a:p>
          <a:p>
            <a:pPr lvl="2"/>
            <a:r>
              <a:rPr lang="da-DK" dirty="0"/>
              <a:t>Uagtet alder</a:t>
            </a:r>
          </a:p>
          <a:p>
            <a:pPr lvl="2"/>
            <a:r>
              <a:rPr lang="da-DK" dirty="0"/>
              <a:t>Uagtet geografi</a:t>
            </a:r>
          </a:p>
          <a:p>
            <a:pPr lvl="2"/>
            <a:r>
              <a:rPr lang="da-DK" dirty="0"/>
              <a:t>Uagtet uddannelse og profession</a:t>
            </a:r>
          </a:p>
        </p:txBody>
      </p:sp>
    </p:spTree>
    <p:extLst>
      <p:ext uri="{BB962C8B-B14F-4D97-AF65-F5344CB8AC3E}">
        <p14:creationId xmlns:p14="http://schemas.microsoft.com/office/powerpoint/2010/main" val="561393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130" y="434251"/>
            <a:ext cx="4310743" cy="581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55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skolelederforeningen.org/media/45358/sammen-om-skolen-illustratio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03" y="323606"/>
            <a:ext cx="8360950" cy="626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660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Hvor mange er i gang med “Sammen om skolen”?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0124" y="1536700"/>
            <a:ext cx="5671790" cy="447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35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53143" y="1496291"/>
            <a:ext cx="8490857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600" dirty="0">
                <a:solidFill>
                  <a:srgbClr val="1D1D1B"/>
                </a:solidFill>
                <a:latin typeface="CIDFont+F1"/>
              </a:rPr>
              <a:t>Fælles mål: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rgbClr val="1D1D1B"/>
                </a:solidFill>
                <a:latin typeface="CIDFont+F1"/>
              </a:rPr>
              <a:t>Antagelse: alle deltagere har et fælles mål – at gøre det bedste for skolen og støtte udviklingen af skolen bedst muligt</a:t>
            </a:r>
          </a:p>
          <a:p>
            <a:endParaRPr lang="da-DK" sz="2800" dirty="0">
              <a:solidFill>
                <a:srgbClr val="1D1D1B"/>
              </a:solidFill>
              <a:latin typeface="CIDFont+F1"/>
            </a:endParaRPr>
          </a:p>
          <a:p>
            <a:r>
              <a:rPr lang="da-DK" dirty="0">
                <a:solidFill>
                  <a:srgbClr val="1D1D1B"/>
                </a:solidFill>
                <a:latin typeface="CIDFont+F4"/>
              </a:rPr>
              <a:t>• </a:t>
            </a:r>
            <a:r>
              <a:rPr lang="da-DK" dirty="0">
                <a:solidFill>
                  <a:srgbClr val="1D1D1B"/>
                </a:solidFill>
                <a:latin typeface="CIDFont+F1"/>
              </a:rPr>
              <a:t>Sikre Skolelederforeningen og alle involverede interessenter indgår i en god dialog om skoleudvikling lokalt</a:t>
            </a:r>
          </a:p>
          <a:p>
            <a:endParaRPr lang="da-DK" dirty="0">
              <a:solidFill>
                <a:srgbClr val="1D1D1B"/>
              </a:solidFill>
              <a:latin typeface="CIDFont+F1"/>
            </a:endParaRPr>
          </a:p>
          <a:p>
            <a:r>
              <a:rPr lang="da-DK" dirty="0">
                <a:solidFill>
                  <a:srgbClr val="1D1D1B"/>
                </a:solidFill>
                <a:latin typeface="CIDFont+F4"/>
              </a:rPr>
              <a:t>• </a:t>
            </a:r>
            <a:r>
              <a:rPr lang="da-DK" dirty="0">
                <a:solidFill>
                  <a:srgbClr val="1D1D1B"/>
                </a:solidFill>
                <a:latin typeface="CIDFont+F1"/>
              </a:rPr>
              <a:t>En effektiv metode er at arbejde med ”Sammen om skolen” lokalt</a:t>
            </a:r>
          </a:p>
          <a:p>
            <a:endParaRPr lang="da-DK" dirty="0">
              <a:solidFill>
                <a:srgbClr val="1D1D1B"/>
              </a:solidFill>
              <a:latin typeface="CIDFont+F1"/>
            </a:endParaRPr>
          </a:p>
          <a:p>
            <a:endParaRPr lang="da-DK" dirty="0">
              <a:solidFill>
                <a:srgbClr val="1D1D1B"/>
              </a:solidFill>
              <a:latin typeface="CIDFont+F1"/>
            </a:endParaRPr>
          </a:p>
          <a:p>
            <a:endParaRPr lang="da-DK" dirty="0">
              <a:solidFill>
                <a:srgbClr val="1D1D1B"/>
              </a:solidFill>
              <a:latin typeface="CIDFont+F1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85016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En lille film ”sammen om skolen” </a:t>
            </a:r>
          </a:p>
        </p:txBody>
      </p:sp>
      <p:pic>
        <p:nvPicPr>
          <p:cNvPr id="5" name="Pladsholder til indhold 3" descr="Filmrolle Kino Film · Kostenlose Vektorgrafik auf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19801" y="788843"/>
            <a:ext cx="875104" cy="962314"/>
          </a:xfrm>
          <a:prstGeom prst="rect">
            <a:avLst/>
          </a:prstGeom>
        </p:spPr>
      </p:pic>
      <p:sp>
        <p:nvSpPr>
          <p:cNvPr id="6" name="Pladsholder til ind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Link:</a:t>
            </a:r>
          </a:p>
          <a:p>
            <a:endParaRPr lang="da-DK" dirty="0"/>
          </a:p>
          <a:p>
            <a:r>
              <a:rPr lang="da-DK" u="sng" dirty="0">
                <a:hlinkClick r:id="rId3"/>
              </a:rPr>
              <a:t>https://www.skolelederforeningen.org/nyheder-medier/indsatsomraader/sammen-om-skolen/sammen-om-skolen-lokalt/</a:t>
            </a:r>
            <a:endParaRPr lang="da-DK" dirty="0"/>
          </a:p>
          <a:p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427522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38823</TotalTime>
  <Words>860</Words>
  <Application>Microsoft Office PowerPoint</Application>
  <PresentationFormat>Widescreen</PresentationFormat>
  <Paragraphs>109</Paragraphs>
  <Slides>21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21</vt:i4>
      </vt:variant>
    </vt:vector>
  </HeadingPairs>
  <TitlesOfParts>
    <vt:vector size="36" baseType="lpstr">
      <vt:lpstr>Arial</vt:lpstr>
      <vt:lpstr>Calibri</vt:lpstr>
      <vt:lpstr>CIDFont+F1</vt:lpstr>
      <vt:lpstr>CIDFont+F10</vt:lpstr>
      <vt:lpstr>CIDFont+F2</vt:lpstr>
      <vt:lpstr>CIDFont+F4</vt:lpstr>
      <vt:lpstr>CIDFont+F6</vt:lpstr>
      <vt:lpstr>CIDFont+F7</vt:lpstr>
      <vt:lpstr>CIDFont+F9</vt:lpstr>
      <vt:lpstr>Symbol</vt:lpstr>
      <vt:lpstr>Times New Roman</vt:lpstr>
      <vt:lpstr>Trebuchet MS</vt:lpstr>
      <vt:lpstr>Verdana</vt:lpstr>
      <vt:lpstr>Wingdings 3</vt:lpstr>
      <vt:lpstr>Facet</vt:lpstr>
      <vt:lpstr>Sammen om Skolen - SoS </vt:lpstr>
      <vt:lpstr>PowerPoint-præsentation</vt:lpstr>
      <vt:lpstr>Sammen om Skolen</vt:lpstr>
      <vt:lpstr>Skolens ”evige dilemma” ”Kommunikativt underskud” </vt:lpstr>
      <vt:lpstr>PowerPoint-præsentation</vt:lpstr>
      <vt:lpstr>PowerPoint-præsentation</vt:lpstr>
      <vt:lpstr>Hvor mange er i gang med “Sammen om skolen”?</vt:lpstr>
      <vt:lpstr>PowerPoint-præsentation</vt:lpstr>
      <vt:lpstr>En lille film ”sammen om skolen” </vt:lpstr>
      <vt:lpstr>Reformer eller forandringer? </vt:lpstr>
      <vt:lpstr>PowerPoint-præsentation</vt:lpstr>
      <vt:lpstr>PowerPoint-præsentation</vt:lpstr>
      <vt:lpstr>PowerPoint-præsentation</vt:lpstr>
      <vt:lpstr>De seks mekanismer for god dialog om skolen: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Faaborg-Midtfyn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Sammen om Skolen - SoS</dc:title>
  <dc:creator>Bjarne Schytt Nielsen (bjn)</dc:creator>
  <cp:lastModifiedBy>Marie Begtrup</cp:lastModifiedBy>
  <cp:revision>22</cp:revision>
  <dcterms:created xsi:type="dcterms:W3CDTF">2022-11-16T10:08:52Z</dcterms:created>
  <dcterms:modified xsi:type="dcterms:W3CDTF">2023-01-04T10:02:49Z</dcterms:modified>
</cp:coreProperties>
</file>